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9144000" cy="5143500" type="screen16x9"/>
  <p:notesSz cx="6858000" cy="9144000"/>
  <p:embeddedFontLst>
    <p:embeddedFont>
      <p:font typeface="Alfa Slab One" panose="020B0604020202020204" charset="0"/>
      <p:regular r:id="rId51"/>
    </p:embeddedFont>
    <p:embeddedFont>
      <p:font typeface="Proxima Nova" panose="020B0604020202020204" charset="0"/>
      <p:regular r:id="rId52"/>
      <p:bold r:id="rId53"/>
      <p:italic r:id="rId54"/>
      <p:boldItalic r:id="rId55"/>
    </p:embeddedFont>
    <p:embeddedFont>
      <p:font typeface="Proxima Nova Semibold" panose="020B0604020202020204" charset="0"/>
      <p:regular r:id="rId56"/>
      <p:bold r:id="rId57"/>
      <p:boldItalic r:id="rId58"/>
    </p:embeddedFont>
    <p:embeddedFont>
      <p:font typeface="Roboto" panose="02000000000000000000"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BD2E53-F037-4BAC-BDCB-605B80E85B59}">
  <a:tblStyle styleId="{07BD2E53-F037-4BAC-BDCB-605B80E85B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d148e6c324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d148e6c32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27f8e1cfe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27f8e1cf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27f90dfe1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27f90dfe1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f9eeca6b60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f9eeca6b6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dc0fc27da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1dc0fc27d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d148e6c324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d148e6c32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7fcccdf7f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7fcccdf7f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7fcccdf7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7fcccdf7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d148e6c324_0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d148e6c324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29bdbb7a46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29bdbb7a4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d148e6c324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d148e6c32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d148e6c324_0_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d148e6c324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2832f65de4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2832f65de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2832f65de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2832f65d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2832f65de4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2832f65de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2832f65de4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2832f65de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d148e6c324_0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d148e6c324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832f65de4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2832f65de4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09b194216b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09b194216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2832f65de4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2832f65de4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2832f65de4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2832f65de4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d148e6c324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d148e6c32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d148e6c324_0_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d148e6c324_0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2832f65de4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2832f65de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2832f65de4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2832f65de4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832f65de4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832f65de4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Dunn: similarly low value → same goodness of clustering level</a:t>
            </a:r>
            <a:endParaRPr/>
          </a:p>
          <a:p>
            <a:pPr marL="0" lvl="0" indent="0" algn="l" rtl="0">
              <a:spcBef>
                <a:spcPts val="0"/>
              </a:spcBef>
              <a:spcAft>
                <a:spcPts val="0"/>
              </a:spcAft>
              <a:buNone/>
            </a:pPr>
            <a:r>
              <a:rPr lang="en"/>
              <a:t>Rand</a:t>
            </a: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d148e6c324_0_6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d148e6c324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2832f65de4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2832f65de4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09b5facf29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09b5facf29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27fcccdf7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27fcccdf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09b5facf29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09b5facf29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d148e6c324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d148e6c324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d148e6c324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d148e6c32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28b08c4848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28b08c4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28b08c4848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28b08c484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09b5facf2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09b5facf2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09b5facf2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09b5facf2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d148e6c324_0_6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d148e6c324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29bdbb7a46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29bdbb7a46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d148e6c324_0_6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d148e6c324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27f8e1ca9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27f8e1ca9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2a05aa8c8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2a05aa8c8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d148e6c324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d148e6c32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27db2152a9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27db2152a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27db2152a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27db2152a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27db2152a9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27db2152a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f9eeca6b6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f9eeca6b6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1" name="Google Shape;11;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2" name="Google Shape;12;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0" name="Google Shape;40;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998700" y="3039250"/>
            <a:ext cx="7305900" cy="523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000"/>
              <a:t>DANA 4840 Term Project</a:t>
            </a:r>
            <a:endParaRPr sz="3000"/>
          </a:p>
        </p:txBody>
      </p:sp>
      <p:sp>
        <p:nvSpPr>
          <p:cNvPr id="57" name="Google Shape;57;p13"/>
          <p:cNvSpPr txBox="1">
            <a:spLocks noGrp="1"/>
          </p:cNvSpPr>
          <p:nvPr>
            <p:ph type="subTitle" idx="1"/>
          </p:nvPr>
        </p:nvSpPr>
        <p:spPr>
          <a:xfrm>
            <a:off x="311700" y="3877576"/>
            <a:ext cx="8520600" cy="85873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b="1" dirty="0"/>
              <a:t>Group 2</a:t>
            </a:r>
            <a:r>
              <a:rPr lang="en" dirty="0"/>
              <a:t>		Florence Cheng				Phuong-Mai Tran</a:t>
            </a:r>
            <a:endParaRPr dirty="0"/>
          </a:p>
          <a:p>
            <a:pPr marL="1828800" lvl="0" indent="457200" algn="l" rtl="0">
              <a:spcBef>
                <a:spcPts val="0"/>
              </a:spcBef>
              <a:spcAft>
                <a:spcPts val="0"/>
              </a:spcAft>
              <a:buNone/>
            </a:pPr>
            <a:r>
              <a:rPr lang="en" dirty="0"/>
              <a:t>Andrew Liu					Gene Xia</a:t>
            </a:r>
            <a:endParaRPr dirty="0"/>
          </a:p>
        </p:txBody>
      </p:sp>
      <p:sp>
        <p:nvSpPr>
          <p:cNvPr id="58" name="Google Shape;58;p13"/>
          <p:cNvSpPr txBox="1"/>
          <p:nvPr/>
        </p:nvSpPr>
        <p:spPr>
          <a:xfrm>
            <a:off x="232050" y="1116325"/>
            <a:ext cx="86799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latin typeface="Alfa Slab One"/>
                <a:ea typeface="Alfa Slab One"/>
                <a:cs typeface="Alfa Slab One"/>
                <a:sym typeface="Alfa Slab One"/>
              </a:rPr>
              <a:t>Applying Clustering Techniques to a Supermarket Dataset</a:t>
            </a:r>
            <a:endParaRPr sz="3600">
              <a:latin typeface="Alfa Slab One"/>
              <a:ea typeface="Alfa Slab One"/>
              <a:cs typeface="Alfa Slab One"/>
              <a:sym typeface="Alfa Slab One"/>
            </a:endParaRPr>
          </a:p>
        </p:txBody>
      </p:sp>
      <p:sp>
        <p:nvSpPr>
          <p:cNvPr id="3" name="TextBox 2">
            <a:extLst>
              <a:ext uri="{FF2B5EF4-FFF2-40B4-BE49-F238E27FC236}">
                <a16:creationId xmlns:a16="http://schemas.microsoft.com/office/drawing/2014/main" id="{9A08A45C-DCC4-B74E-CD1A-565376E3830A}"/>
              </a:ext>
            </a:extLst>
          </p:cNvPr>
          <p:cNvSpPr txBox="1"/>
          <p:nvPr/>
        </p:nvSpPr>
        <p:spPr>
          <a:xfrm>
            <a:off x="191812" y="4722924"/>
            <a:ext cx="8955543" cy="307777"/>
          </a:xfrm>
          <a:prstGeom prst="rect">
            <a:avLst/>
          </a:prstGeom>
          <a:noFill/>
        </p:spPr>
        <p:txBody>
          <a:bodyPr wrap="square">
            <a:spAutoFit/>
          </a:bodyPr>
          <a:lstStyle/>
          <a:p>
            <a:r>
              <a:rPr lang="en-CA" b="1" dirty="0"/>
              <a:t>R Code Link</a:t>
            </a:r>
            <a:r>
              <a:rPr lang="en-CA" dirty="0"/>
              <a:t>: https://colab.research.google.com/drive/1lmr8CDrS4TT-AfZuhSkx54-wVRNOEj1T?usp=sharing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Possible Bias 1 - Unbalanced Dataset</a:t>
            </a:r>
            <a:endParaRPr/>
          </a:p>
        </p:txBody>
      </p:sp>
      <p:pic>
        <p:nvPicPr>
          <p:cNvPr id="112" name="Google Shape;112;p22"/>
          <p:cNvPicPr preferRelativeResize="0"/>
          <p:nvPr/>
        </p:nvPicPr>
        <p:blipFill>
          <a:blip r:embed="rId3">
            <a:alphaModFix/>
          </a:blip>
          <a:stretch>
            <a:fillRect/>
          </a:stretch>
        </p:blipFill>
        <p:spPr>
          <a:xfrm>
            <a:off x="2895590" y="1139775"/>
            <a:ext cx="3198273" cy="3657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Possible Bias 2 - Measurement Bias</a:t>
            </a:r>
            <a:endParaRPr/>
          </a:p>
        </p:txBody>
      </p:sp>
      <p:pic>
        <p:nvPicPr>
          <p:cNvPr id="118" name="Google Shape;118;p23"/>
          <p:cNvPicPr preferRelativeResize="0"/>
          <p:nvPr/>
        </p:nvPicPr>
        <p:blipFill>
          <a:blip r:embed="rId3">
            <a:alphaModFix/>
          </a:blip>
          <a:stretch>
            <a:fillRect/>
          </a:stretch>
        </p:blipFill>
        <p:spPr>
          <a:xfrm>
            <a:off x="2122663" y="1017725"/>
            <a:ext cx="4898686"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Possible Bias 3 - Exclusion Bias</a:t>
            </a:r>
            <a:endParaRPr/>
          </a:p>
          <a:p>
            <a:pPr marL="0" lvl="0" indent="0" algn="l" rtl="0">
              <a:spcBef>
                <a:spcPts val="0"/>
              </a:spcBef>
              <a:spcAft>
                <a:spcPts val="0"/>
              </a:spcAft>
              <a:buNone/>
            </a:pPr>
            <a:endParaRPr/>
          </a:p>
        </p:txBody>
      </p:sp>
      <p:pic>
        <p:nvPicPr>
          <p:cNvPr id="124" name="Google Shape;124;p24"/>
          <p:cNvPicPr preferRelativeResize="0"/>
          <p:nvPr/>
        </p:nvPicPr>
        <p:blipFill>
          <a:blip r:embed="rId3">
            <a:alphaModFix/>
          </a:blip>
          <a:stretch>
            <a:fillRect/>
          </a:stretch>
        </p:blipFill>
        <p:spPr>
          <a:xfrm>
            <a:off x="2062075" y="1244575"/>
            <a:ext cx="5019850" cy="3348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Correlation Matrix</a:t>
            </a:r>
            <a:endParaRPr/>
          </a:p>
        </p:txBody>
      </p:sp>
      <p:pic>
        <p:nvPicPr>
          <p:cNvPr id="130" name="Google Shape;130;p25"/>
          <p:cNvPicPr preferRelativeResize="0"/>
          <p:nvPr/>
        </p:nvPicPr>
        <p:blipFill>
          <a:blip r:embed="rId3">
            <a:alphaModFix/>
          </a:blip>
          <a:stretch>
            <a:fillRect/>
          </a:stretch>
        </p:blipFill>
        <p:spPr>
          <a:xfrm>
            <a:off x="1199563" y="1017725"/>
            <a:ext cx="6744873" cy="40475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Project Objectives</a:t>
            </a:r>
            <a:endParaRPr/>
          </a:p>
        </p:txBody>
      </p:sp>
      <p:sp>
        <p:nvSpPr>
          <p:cNvPr id="136" name="Google Shape;136;p26"/>
          <p:cNvSpPr txBox="1">
            <a:spLocks noGrp="1"/>
          </p:cNvSpPr>
          <p:nvPr>
            <p:ph type="body" idx="1"/>
          </p:nvPr>
        </p:nvSpPr>
        <p:spPr>
          <a:xfrm>
            <a:off x="311700" y="1360300"/>
            <a:ext cx="8520600" cy="3453000"/>
          </a:xfrm>
          <a:prstGeom prst="rect">
            <a:avLst/>
          </a:prstGeom>
        </p:spPr>
        <p:txBody>
          <a:bodyPr spcFirstLastPara="1" wrap="square" lIns="91425" tIns="91425" rIns="91425" bIns="91425" anchor="t" anchorCtr="0">
            <a:noAutofit/>
          </a:bodyPr>
          <a:lstStyle/>
          <a:p>
            <a:pPr marL="457200" lvl="0" indent="-228600" algn="l" rtl="0">
              <a:spcBef>
                <a:spcPts val="1200"/>
              </a:spcBef>
              <a:spcAft>
                <a:spcPts val="0"/>
              </a:spcAft>
              <a:buNone/>
            </a:pPr>
            <a:r>
              <a:rPr lang="en" sz="2500">
                <a:solidFill>
                  <a:srgbClr val="000000"/>
                </a:solidFill>
              </a:rPr>
              <a:t>1.	 Visualize data with clustering techniques </a:t>
            </a:r>
            <a:endParaRPr sz="2500">
              <a:solidFill>
                <a:srgbClr val="000000"/>
              </a:solidFill>
            </a:endParaRPr>
          </a:p>
          <a:p>
            <a:pPr marL="457200" lvl="0" indent="-228600" algn="l" rtl="0">
              <a:spcBef>
                <a:spcPts val="1200"/>
              </a:spcBef>
              <a:spcAft>
                <a:spcPts val="0"/>
              </a:spcAft>
              <a:buNone/>
            </a:pPr>
            <a:r>
              <a:rPr lang="en" sz="2500">
                <a:solidFill>
                  <a:srgbClr val="000000"/>
                </a:solidFill>
              </a:rPr>
              <a:t>2. Examine the clusters’ association with the customer profiles (education level, marital status, complain).</a:t>
            </a:r>
            <a:endParaRPr sz="2500">
              <a:solidFill>
                <a:srgbClr val="000000"/>
              </a:solidFill>
            </a:endParaRPr>
          </a:p>
          <a:p>
            <a:pPr marL="457200" lvl="0" indent="-228600" algn="l" rtl="0">
              <a:spcBef>
                <a:spcPts val="1200"/>
              </a:spcBef>
              <a:spcAft>
                <a:spcPts val="1200"/>
              </a:spcAft>
              <a:buNone/>
            </a:pPr>
            <a:r>
              <a:rPr lang="en" sz="2500">
                <a:solidFill>
                  <a:srgbClr val="000000"/>
                </a:solidFill>
              </a:rPr>
              <a:t>3. Use stepwise regression to predict the likelihood of positive customer response to the marketing campaign.</a:t>
            </a:r>
            <a:endParaRPr sz="27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634650" y="526350"/>
            <a:ext cx="7874700" cy="4090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5000"/>
              <a:t>LITERATURE REVIEW</a:t>
            </a:r>
            <a:endParaRPr sz="5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Paper</a:t>
            </a:r>
            <a:endParaRPr/>
          </a:p>
        </p:txBody>
      </p:sp>
      <p:pic>
        <p:nvPicPr>
          <p:cNvPr id="147" name="Google Shape;147;p28"/>
          <p:cNvPicPr preferRelativeResize="0"/>
          <p:nvPr/>
        </p:nvPicPr>
        <p:blipFill>
          <a:blip r:embed="rId3">
            <a:alphaModFix/>
          </a:blip>
          <a:stretch>
            <a:fillRect/>
          </a:stretch>
        </p:blipFill>
        <p:spPr>
          <a:xfrm>
            <a:off x="152400" y="1509188"/>
            <a:ext cx="8839203" cy="21251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53" name="Google Shape;153;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1950" algn="l" rtl="0">
              <a:lnSpc>
                <a:spcPct val="115000"/>
              </a:lnSpc>
              <a:spcBef>
                <a:spcPts val="0"/>
              </a:spcBef>
              <a:spcAft>
                <a:spcPts val="0"/>
              </a:spcAft>
              <a:buSzPts val="2100"/>
              <a:buChar char="-"/>
            </a:pPr>
            <a:r>
              <a:rPr lang="en" sz="2100"/>
              <a:t>Ilu and Prasad built an improved </a:t>
            </a:r>
            <a:r>
              <a:rPr lang="en" sz="2100">
                <a:solidFill>
                  <a:schemeClr val="accent3"/>
                </a:solidFill>
              </a:rPr>
              <a:t>AutoRegressive Integrated Moving Average (ARIMA)</a:t>
            </a:r>
            <a:r>
              <a:rPr lang="en" sz="2100"/>
              <a:t> model that takes in worldwide daily </a:t>
            </a:r>
            <a:r>
              <a:rPr lang="en" sz="2100">
                <a:solidFill>
                  <a:schemeClr val="accent3"/>
                </a:solidFill>
              </a:rPr>
              <a:t>COVID-19 time-series</a:t>
            </a:r>
            <a:r>
              <a:rPr lang="en" sz="2100"/>
              <a:t> data to predict </a:t>
            </a:r>
            <a:r>
              <a:rPr lang="en" sz="2100">
                <a:solidFill>
                  <a:schemeClr val="accent3"/>
                </a:solidFill>
              </a:rPr>
              <a:t>cumulative COVID-19 cases</a:t>
            </a:r>
            <a:r>
              <a:rPr lang="en" sz="2100"/>
              <a:t>.  </a:t>
            </a:r>
            <a:endParaRPr sz="2100"/>
          </a:p>
          <a:p>
            <a:pPr marL="457200" lvl="0" indent="-361950" algn="l" rtl="0">
              <a:lnSpc>
                <a:spcPct val="115000"/>
              </a:lnSpc>
              <a:spcBef>
                <a:spcPts val="1000"/>
              </a:spcBef>
              <a:spcAft>
                <a:spcPts val="0"/>
              </a:spcAft>
              <a:buSzPts val="2100"/>
              <a:buChar char="-"/>
            </a:pPr>
            <a:r>
              <a:rPr lang="en" sz="2100"/>
              <a:t>The Improved ARIMA model has two additional processes: </a:t>
            </a:r>
            <a:endParaRPr sz="2100"/>
          </a:p>
          <a:p>
            <a:pPr marL="914400" lvl="1" indent="-361950" algn="l" rtl="0">
              <a:lnSpc>
                <a:spcPct val="115000"/>
              </a:lnSpc>
              <a:spcBef>
                <a:spcPts val="0"/>
              </a:spcBef>
              <a:spcAft>
                <a:spcPts val="0"/>
              </a:spcAft>
              <a:buSzPts val="2100"/>
              <a:buChar char="-"/>
            </a:pPr>
            <a:r>
              <a:rPr lang="en" sz="2100"/>
              <a:t>Feature Selection (Statistical Significance Method)</a:t>
            </a:r>
            <a:endParaRPr sz="2100"/>
          </a:p>
          <a:p>
            <a:pPr marL="914400" lvl="1" indent="-361950" algn="l" rtl="0">
              <a:lnSpc>
                <a:spcPct val="115000"/>
              </a:lnSpc>
              <a:spcBef>
                <a:spcPts val="0"/>
              </a:spcBef>
              <a:spcAft>
                <a:spcPts val="0"/>
              </a:spcAft>
              <a:buSzPts val="2100"/>
              <a:buChar char="-"/>
            </a:pPr>
            <a:r>
              <a:rPr lang="en" sz="2100"/>
              <a:t>K-means Clustering for outlier detection</a:t>
            </a:r>
            <a:endParaRPr sz="2100"/>
          </a:p>
          <a:p>
            <a:pPr marL="457200" lvl="0" indent="-361950" algn="l" rtl="0">
              <a:lnSpc>
                <a:spcPct val="115000"/>
              </a:lnSpc>
              <a:spcBef>
                <a:spcPts val="1000"/>
              </a:spcBef>
              <a:spcAft>
                <a:spcPts val="1000"/>
              </a:spcAft>
              <a:buSzPts val="2100"/>
              <a:buChar char="-"/>
            </a:pPr>
            <a:r>
              <a:rPr lang="en" sz="2100" b="1"/>
              <a:t>Result</a:t>
            </a:r>
            <a:r>
              <a:rPr lang="en" sz="2100"/>
              <a:t>: Improved ARIMA model achieved an accuracy rate of 97.75% whereas the standalone ARIMA model achieved an accuracy rate of 93% </a:t>
            </a:r>
            <a:endParaRPr sz="21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7"/>
        <p:cNvGrpSpPr/>
        <p:nvPr/>
      </p:nvGrpSpPr>
      <p:grpSpPr>
        <a:xfrm>
          <a:off x="0" y="0"/>
          <a:ext cx="0" cy="0"/>
          <a:chOff x="0" y="0"/>
          <a:chExt cx="0" cy="0"/>
        </a:xfrm>
      </p:grpSpPr>
      <p:sp>
        <p:nvSpPr>
          <p:cNvPr id="158" name="Google Shape;158;p30"/>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a:solidFill>
                  <a:schemeClr val="lt1"/>
                </a:solidFill>
              </a:rPr>
              <a:t>ANALYSIS</a:t>
            </a:r>
            <a:endParaRPr sz="5000">
              <a:solidFill>
                <a:schemeClr val="lt1"/>
              </a:solidFill>
              <a:latin typeface="Proxima Nova Semibold"/>
              <a:ea typeface="Proxima Nova Semibold"/>
              <a:cs typeface="Proxima Nova Semibold"/>
              <a:sym typeface="Proxima Nova Semibold"/>
            </a:endParaRPr>
          </a:p>
        </p:txBody>
      </p:sp>
      <p:sp>
        <p:nvSpPr>
          <p:cNvPr id="159" name="Google Shape;159;p3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Clustering Algorithm Selection</a:t>
            </a:r>
            <a:endParaRPr/>
          </a:p>
          <a:p>
            <a:pPr marL="0" lvl="0" indent="0" algn="l" rtl="0">
              <a:spcBef>
                <a:spcPts val="1200"/>
              </a:spcBef>
              <a:spcAft>
                <a:spcPts val="0"/>
              </a:spcAft>
              <a:buNone/>
            </a:pPr>
            <a:r>
              <a:rPr lang="en"/>
              <a:t>Hierarchical Clustering</a:t>
            </a:r>
            <a:endParaRPr/>
          </a:p>
          <a:p>
            <a:pPr marL="0" lvl="0" indent="0" algn="l" rtl="0">
              <a:spcBef>
                <a:spcPts val="1200"/>
              </a:spcBef>
              <a:spcAft>
                <a:spcPts val="0"/>
              </a:spcAft>
              <a:buNone/>
            </a:pPr>
            <a:r>
              <a:rPr lang="en"/>
              <a:t>CLARA</a:t>
            </a:r>
            <a:endParaRPr/>
          </a:p>
          <a:p>
            <a:pPr marL="0" lvl="0" indent="0" algn="l" rtl="0">
              <a:spcBef>
                <a:spcPts val="1200"/>
              </a:spcBef>
              <a:spcAft>
                <a:spcPts val="0"/>
              </a:spcAft>
              <a:buNone/>
            </a:pPr>
            <a:r>
              <a:rPr lang="en"/>
              <a:t>Advanced Clustering</a:t>
            </a:r>
            <a:endParaRPr/>
          </a:p>
          <a:p>
            <a:pPr marL="0" lvl="0" indent="0" algn="l" rtl="0">
              <a:spcBef>
                <a:spcPts val="1200"/>
              </a:spcBef>
              <a:spcAft>
                <a:spcPts val="1200"/>
              </a:spcAft>
              <a:buNone/>
            </a:pPr>
            <a:r>
              <a:rPr lang="en"/>
              <a:t>Further Statistical Analysis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Clustering Variables</a:t>
            </a:r>
            <a:endParaRPr/>
          </a:p>
        </p:txBody>
      </p:sp>
      <p:sp>
        <p:nvSpPr>
          <p:cNvPr id="165" name="Google Shape;165;p31"/>
          <p:cNvSpPr txBox="1"/>
          <p:nvPr/>
        </p:nvSpPr>
        <p:spPr>
          <a:xfrm>
            <a:off x="643100" y="1201675"/>
            <a:ext cx="23559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"Income"</a:t>
            </a:r>
            <a:endParaRPr sz="1300"/>
          </a:p>
          <a:p>
            <a:pPr marL="0" lvl="0" indent="0" algn="l" rtl="0">
              <a:spcBef>
                <a:spcPts val="0"/>
              </a:spcBef>
              <a:spcAft>
                <a:spcPts val="0"/>
              </a:spcAft>
              <a:buNone/>
            </a:pPr>
            <a:r>
              <a:rPr lang="en" sz="1300"/>
              <a:t>"MntWines" </a:t>
            </a:r>
            <a:endParaRPr sz="1300"/>
          </a:p>
          <a:p>
            <a:pPr marL="0" lvl="0" indent="0" algn="l" rtl="0">
              <a:spcBef>
                <a:spcPts val="0"/>
              </a:spcBef>
              <a:spcAft>
                <a:spcPts val="0"/>
              </a:spcAft>
              <a:buNone/>
            </a:pPr>
            <a:r>
              <a:rPr lang="en" sz="1300"/>
              <a:t>"MntFruits" </a:t>
            </a:r>
            <a:endParaRPr sz="1300"/>
          </a:p>
          <a:p>
            <a:pPr marL="0" lvl="0" indent="0" algn="l" rtl="0">
              <a:spcBef>
                <a:spcPts val="0"/>
              </a:spcBef>
              <a:spcAft>
                <a:spcPts val="0"/>
              </a:spcAft>
              <a:buNone/>
            </a:pPr>
            <a:r>
              <a:rPr lang="en" sz="1300"/>
              <a:t>"MntMeatProducts"</a:t>
            </a:r>
            <a:endParaRPr sz="1300"/>
          </a:p>
          <a:p>
            <a:pPr marL="0" lvl="0" indent="0" algn="l" rtl="0">
              <a:spcBef>
                <a:spcPts val="0"/>
              </a:spcBef>
              <a:spcAft>
                <a:spcPts val="0"/>
              </a:spcAft>
              <a:buNone/>
            </a:pPr>
            <a:r>
              <a:rPr lang="en" sz="1300"/>
              <a:t>"MntFishProducts"    </a:t>
            </a:r>
            <a:endParaRPr sz="1300"/>
          </a:p>
          <a:p>
            <a:pPr marL="0" lvl="0" indent="0" algn="l" rtl="0">
              <a:spcBef>
                <a:spcPts val="0"/>
              </a:spcBef>
              <a:spcAft>
                <a:spcPts val="0"/>
              </a:spcAft>
              <a:buNone/>
            </a:pPr>
            <a:r>
              <a:rPr lang="en" sz="1300"/>
              <a:t>"MntSweetProducts"</a:t>
            </a:r>
            <a:endParaRPr sz="1300"/>
          </a:p>
          <a:p>
            <a:pPr marL="0" lvl="0" indent="0" algn="l" rtl="0">
              <a:spcBef>
                <a:spcPts val="0"/>
              </a:spcBef>
              <a:spcAft>
                <a:spcPts val="0"/>
              </a:spcAft>
              <a:buNone/>
            </a:pPr>
            <a:r>
              <a:rPr lang="en" sz="1300"/>
              <a:t>"MntGoldProds"</a:t>
            </a:r>
            <a:endParaRPr sz="1300"/>
          </a:p>
          <a:p>
            <a:pPr marL="0" lvl="0" indent="0" algn="l" rtl="0">
              <a:spcBef>
                <a:spcPts val="0"/>
              </a:spcBef>
              <a:spcAft>
                <a:spcPts val="0"/>
              </a:spcAft>
              <a:buNone/>
            </a:pPr>
            <a:r>
              <a:rPr lang="en" sz="1300"/>
              <a:t>"NumDealsPurchases"</a:t>
            </a:r>
            <a:endParaRPr sz="1300"/>
          </a:p>
          <a:p>
            <a:pPr marL="0" lvl="0" indent="0" algn="l" rtl="0">
              <a:spcBef>
                <a:spcPts val="0"/>
              </a:spcBef>
              <a:spcAft>
                <a:spcPts val="0"/>
              </a:spcAft>
              <a:buNone/>
            </a:pPr>
            <a:r>
              <a:rPr lang="en" sz="1300"/>
              <a:t>"NumWebPurchases"</a:t>
            </a:r>
            <a:endParaRPr sz="1300"/>
          </a:p>
          <a:p>
            <a:pPr marL="0" lvl="0" indent="0" algn="l" rtl="0">
              <a:spcBef>
                <a:spcPts val="0"/>
              </a:spcBef>
              <a:spcAft>
                <a:spcPts val="0"/>
              </a:spcAft>
              <a:buNone/>
            </a:pPr>
            <a:r>
              <a:rPr lang="en" sz="1300"/>
              <a:t>"NumCatalogPurchases"</a:t>
            </a:r>
            <a:endParaRPr sz="1300"/>
          </a:p>
          <a:p>
            <a:pPr marL="0" lvl="0" indent="0" algn="l" rtl="0">
              <a:spcBef>
                <a:spcPts val="0"/>
              </a:spcBef>
              <a:spcAft>
                <a:spcPts val="0"/>
              </a:spcAft>
              <a:buNone/>
            </a:pPr>
            <a:r>
              <a:rPr lang="en" sz="1300"/>
              <a:t>"NumStorePurchases"</a:t>
            </a:r>
            <a:endParaRPr sz="1300"/>
          </a:p>
          <a:p>
            <a:pPr marL="0" lvl="0" indent="0" algn="l" rtl="0">
              <a:spcBef>
                <a:spcPts val="0"/>
              </a:spcBef>
              <a:spcAft>
                <a:spcPts val="0"/>
              </a:spcAft>
              <a:buNone/>
            </a:pPr>
            <a:r>
              <a:rPr lang="en" sz="1300"/>
              <a:t>"NumWebVisitsMonth"</a:t>
            </a:r>
            <a:endParaRPr sz="1300"/>
          </a:p>
          <a:p>
            <a:pPr marL="0" lvl="0" indent="0" algn="l" rtl="0">
              <a:spcBef>
                <a:spcPts val="0"/>
              </a:spcBef>
              <a:spcAft>
                <a:spcPts val="0"/>
              </a:spcAft>
              <a:buNone/>
            </a:pPr>
            <a:r>
              <a:rPr lang="en" sz="1300"/>
              <a:t>"Age"</a:t>
            </a:r>
            <a:endParaRPr sz="1300"/>
          </a:p>
          <a:p>
            <a:pPr marL="0" lvl="0" indent="0" algn="l" rtl="0">
              <a:spcBef>
                <a:spcPts val="0"/>
              </a:spcBef>
              <a:spcAft>
                <a:spcPts val="0"/>
              </a:spcAft>
              <a:buNone/>
            </a:pPr>
            <a:r>
              <a:rPr lang="en" sz="1300"/>
              <a:t>"days_joined"  </a:t>
            </a:r>
            <a:endParaRPr sz="1300"/>
          </a:p>
        </p:txBody>
      </p:sp>
      <p:pic>
        <p:nvPicPr>
          <p:cNvPr id="166" name="Google Shape;166;p31"/>
          <p:cNvPicPr preferRelativeResize="0"/>
          <p:nvPr/>
        </p:nvPicPr>
        <p:blipFill>
          <a:blip r:embed="rId3">
            <a:alphaModFix/>
          </a:blip>
          <a:stretch>
            <a:fillRect/>
          </a:stretch>
        </p:blipFill>
        <p:spPr>
          <a:xfrm>
            <a:off x="3692322" y="1340200"/>
            <a:ext cx="4873452" cy="2924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5000"/>
              <a:t>Agenda</a:t>
            </a:r>
            <a:endParaRPr sz="5000"/>
          </a:p>
        </p:txBody>
      </p:sp>
      <p:sp>
        <p:nvSpPr>
          <p:cNvPr id="64" name="Google Shape;64;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Introduction + Literature Review</a:t>
            </a:r>
            <a:endParaRPr/>
          </a:p>
          <a:p>
            <a:pPr marL="0" lvl="0" indent="0" algn="l" rtl="0">
              <a:spcBef>
                <a:spcPts val="1200"/>
              </a:spcBef>
              <a:spcAft>
                <a:spcPts val="0"/>
              </a:spcAft>
              <a:buNone/>
            </a:pPr>
            <a:r>
              <a:rPr lang="en"/>
              <a:t>Clustering Algorithm Selection + Hierarchical Clustering</a:t>
            </a:r>
            <a:endParaRPr/>
          </a:p>
          <a:p>
            <a:pPr marL="0" lvl="0" indent="0" algn="l" rtl="0">
              <a:spcBef>
                <a:spcPts val="1200"/>
              </a:spcBef>
              <a:spcAft>
                <a:spcPts val="0"/>
              </a:spcAft>
              <a:buNone/>
            </a:pPr>
            <a:r>
              <a:rPr lang="en"/>
              <a:t>Clara Clustering + Advanced Clustering </a:t>
            </a:r>
            <a:endParaRPr/>
          </a:p>
          <a:p>
            <a:pPr marL="0" lvl="0" indent="0" algn="l" rtl="0">
              <a:spcBef>
                <a:spcPts val="1200"/>
              </a:spcBef>
              <a:spcAft>
                <a:spcPts val="0"/>
              </a:spcAft>
              <a:buNone/>
            </a:pPr>
            <a:r>
              <a:rPr lang="en"/>
              <a:t>Further Statistical Analysis</a:t>
            </a:r>
            <a:endParaRPr/>
          </a:p>
          <a:p>
            <a:pPr marL="0" lvl="0" indent="0" algn="l" rtl="0">
              <a:spcBef>
                <a:spcPts val="1200"/>
              </a:spcBef>
              <a:spcAft>
                <a:spcPts val="0"/>
              </a:spcAft>
              <a:buNone/>
            </a:pPr>
            <a:r>
              <a:rPr lang="en"/>
              <a:t>Conclusion</a:t>
            </a:r>
            <a:endParaRPr/>
          </a:p>
          <a:p>
            <a:pPr marL="0" lvl="0" indent="0" algn="l" rtl="0">
              <a:spcBef>
                <a:spcPts val="1200"/>
              </a:spcBef>
              <a:spcAft>
                <a:spcPts val="1200"/>
              </a:spcAft>
              <a:buNone/>
            </a:pPr>
            <a:r>
              <a:rPr lang="en"/>
              <a:t>Q&amp;A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2"/>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Clustering Algorithm Selection</a:t>
            </a:r>
            <a:endParaRPr>
              <a:solidFill>
                <a:schemeClr val="dk1"/>
              </a:solidFill>
            </a:endParaRPr>
          </a:p>
        </p:txBody>
      </p:sp>
      <p:sp>
        <p:nvSpPr>
          <p:cNvPr id="172" name="Google Shape;172;p32"/>
          <p:cNvSpPr txBox="1">
            <a:spLocks noGrp="1"/>
          </p:cNvSpPr>
          <p:nvPr>
            <p:ph type="body" idx="1"/>
          </p:nvPr>
        </p:nvSpPr>
        <p:spPr>
          <a:xfrm>
            <a:off x="3444975" y="1298475"/>
            <a:ext cx="2507100" cy="4473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t>Visual inspection</a:t>
            </a:r>
            <a:endParaRPr/>
          </a:p>
        </p:txBody>
      </p:sp>
      <p:sp>
        <p:nvSpPr>
          <p:cNvPr id="173" name="Google Shape;173;p32"/>
          <p:cNvSpPr txBox="1"/>
          <p:nvPr/>
        </p:nvSpPr>
        <p:spPr>
          <a:xfrm>
            <a:off x="6308163" y="4625875"/>
            <a:ext cx="16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Random Data</a:t>
            </a:r>
            <a:endParaRPr>
              <a:latin typeface="Proxima Nova"/>
              <a:ea typeface="Proxima Nova"/>
              <a:cs typeface="Proxima Nova"/>
              <a:sym typeface="Proxima Nova"/>
            </a:endParaRPr>
          </a:p>
        </p:txBody>
      </p:sp>
      <p:sp>
        <p:nvSpPr>
          <p:cNvPr id="174" name="Google Shape;174;p32"/>
          <p:cNvSpPr txBox="1"/>
          <p:nvPr/>
        </p:nvSpPr>
        <p:spPr>
          <a:xfrm>
            <a:off x="1568525" y="4625875"/>
            <a:ext cx="16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Superstore Data</a:t>
            </a:r>
            <a:endParaRPr>
              <a:latin typeface="Proxima Nova"/>
              <a:ea typeface="Proxima Nova"/>
              <a:cs typeface="Proxima Nova"/>
              <a:sym typeface="Proxima Nova"/>
            </a:endParaRPr>
          </a:p>
        </p:txBody>
      </p:sp>
      <p:sp>
        <p:nvSpPr>
          <p:cNvPr id="175" name="Google Shape;175;p32"/>
          <p:cNvSpPr txBox="1"/>
          <p:nvPr/>
        </p:nvSpPr>
        <p:spPr>
          <a:xfrm>
            <a:off x="404213" y="742000"/>
            <a:ext cx="3868200" cy="48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950" b="1">
                <a:solidFill>
                  <a:srgbClr val="212121"/>
                </a:solidFill>
                <a:highlight>
                  <a:srgbClr val="FFFFFF"/>
                </a:highlight>
                <a:latin typeface="Roboto"/>
                <a:ea typeface="Roboto"/>
                <a:cs typeface="Roboto"/>
                <a:sym typeface="Roboto"/>
              </a:rPr>
              <a:t>Assessing Clustering Tendency</a:t>
            </a:r>
            <a:endParaRPr sz="1950" b="1">
              <a:solidFill>
                <a:srgbClr val="212121"/>
              </a:solidFill>
              <a:highlight>
                <a:srgbClr val="FFFFFF"/>
              </a:highlight>
              <a:latin typeface="Roboto"/>
              <a:ea typeface="Roboto"/>
              <a:cs typeface="Roboto"/>
              <a:sym typeface="Roboto"/>
            </a:endParaRPr>
          </a:p>
        </p:txBody>
      </p:sp>
      <p:pic>
        <p:nvPicPr>
          <p:cNvPr id="176" name="Google Shape;176;p32"/>
          <p:cNvPicPr preferRelativeResize="0"/>
          <p:nvPr/>
        </p:nvPicPr>
        <p:blipFill>
          <a:blip r:embed="rId3">
            <a:alphaModFix/>
          </a:blip>
          <a:stretch>
            <a:fillRect/>
          </a:stretch>
        </p:blipFill>
        <p:spPr>
          <a:xfrm>
            <a:off x="768238" y="1745775"/>
            <a:ext cx="3140175" cy="2750793"/>
          </a:xfrm>
          <a:prstGeom prst="rect">
            <a:avLst/>
          </a:prstGeom>
          <a:noFill/>
          <a:ln>
            <a:noFill/>
          </a:ln>
        </p:spPr>
      </p:pic>
      <p:pic>
        <p:nvPicPr>
          <p:cNvPr id="177" name="Google Shape;177;p32"/>
          <p:cNvPicPr preferRelativeResize="0"/>
          <p:nvPr/>
        </p:nvPicPr>
        <p:blipFill>
          <a:blip r:embed="rId4">
            <a:alphaModFix/>
          </a:blip>
          <a:stretch>
            <a:fillRect/>
          </a:stretch>
        </p:blipFill>
        <p:spPr>
          <a:xfrm>
            <a:off x="5239988" y="1745775"/>
            <a:ext cx="2939840" cy="2575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3"/>
          <p:cNvSpPr/>
          <p:nvPr/>
        </p:nvSpPr>
        <p:spPr>
          <a:xfrm>
            <a:off x="5637275" y="2216450"/>
            <a:ext cx="2010300" cy="2010300"/>
          </a:xfrm>
          <a:prstGeom prst="ellipse">
            <a:avLst/>
          </a:prstGeom>
          <a:solidFill>
            <a:srgbClr val="B6D7A8"/>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3"/>
          <p:cNvSpPr/>
          <p:nvPr/>
        </p:nvSpPr>
        <p:spPr>
          <a:xfrm>
            <a:off x="1257800" y="2191500"/>
            <a:ext cx="2010300" cy="2010300"/>
          </a:xfrm>
          <a:prstGeom prst="ellipse">
            <a:avLst/>
          </a:prstGeom>
          <a:solidFill>
            <a:srgbClr val="B6D7A8"/>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Clustering Algorithm Selection</a:t>
            </a:r>
            <a:endParaRPr>
              <a:solidFill>
                <a:schemeClr val="dk1"/>
              </a:solidFill>
            </a:endParaRPr>
          </a:p>
        </p:txBody>
      </p:sp>
      <p:sp>
        <p:nvSpPr>
          <p:cNvPr id="185" name="Google Shape;185;p33"/>
          <p:cNvSpPr txBox="1">
            <a:spLocks noGrp="1"/>
          </p:cNvSpPr>
          <p:nvPr>
            <p:ph type="body" idx="1"/>
          </p:nvPr>
        </p:nvSpPr>
        <p:spPr>
          <a:xfrm>
            <a:off x="2952425" y="1643750"/>
            <a:ext cx="2832900" cy="572700"/>
          </a:xfrm>
          <a:prstGeom prst="rect">
            <a:avLst/>
          </a:prstGeom>
        </p:spPr>
        <p:txBody>
          <a:bodyPr spcFirstLastPara="1" wrap="square" lIns="91425" tIns="91425" rIns="91425" bIns="91425" anchor="t" anchorCtr="0">
            <a:normAutofit/>
          </a:bodyPr>
          <a:lstStyle/>
          <a:p>
            <a:pPr marL="0" lvl="0" indent="0" algn="l" rtl="0">
              <a:spcBef>
                <a:spcPts val="700"/>
              </a:spcBef>
              <a:spcAft>
                <a:spcPts val="700"/>
              </a:spcAft>
              <a:buNone/>
            </a:pPr>
            <a:r>
              <a:rPr lang="en"/>
              <a:t>Hopkins Statistic method</a:t>
            </a:r>
            <a:endParaRPr/>
          </a:p>
        </p:txBody>
      </p:sp>
      <p:sp>
        <p:nvSpPr>
          <p:cNvPr id="186" name="Google Shape;186;p33"/>
          <p:cNvSpPr txBox="1"/>
          <p:nvPr/>
        </p:nvSpPr>
        <p:spPr>
          <a:xfrm>
            <a:off x="5823713" y="4413225"/>
            <a:ext cx="16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Random data</a:t>
            </a:r>
            <a:endParaRPr>
              <a:latin typeface="Proxima Nova"/>
              <a:ea typeface="Proxima Nova"/>
              <a:cs typeface="Proxima Nova"/>
              <a:sym typeface="Proxima Nova"/>
            </a:endParaRPr>
          </a:p>
        </p:txBody>
      </p:sp>
      <p:sp>
        <p:nvSpPr>
          <p:cNvPr id="187" name="Google Shape;187;p33"/>
          <p:cNvSpPr txBox="1"/>
          <p:nvPr/>
        </p:nvSpPr>
        <p:spPr>
          <a:xfrm>
            <a:off x="1444250" y="4413225"/>
            <a:ext cx="16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Superstore data</a:t>
            </a:r>
            <a:endParaRPr>
              <a:latin typeface="Proxima Nova"/>
              <a:ea typeface="Proxima Nova"/>
              <a:cs typeface="Proxima Nova"/>
              <a:sym typeface="Proxima Nova"/>
            </a:endParaRPr>
          </a:p>
        </p:txBody>
      </p:sp>
      <p:sp>
        <p:nvSpPr>
          <p:cNvPr id="188" name="Google Shape;188;p33"/>
          <p:cNvSpPr txBox="1"/>
          <p:nvPr/>
        </p:nvSpPr>
        <p:spPr>
          <a:xfrm>
            <a:off x="1318200" y="2913800"/>
            <a:ext cx="2583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rgbClr val="980000"/>
                </a:solidFill>
                <a:latin typeface="Roboto"/>
                <a:ea typeface="Roboto"/>
                <a:cs typeface="Roboto"/>
                <a:sym typeface="Roboto"/>
              </a:rPr>
              <a:t>0.8915371</a:t>
            </a:r>
            <a:endParaRPr sz="2800">
              <a:solidFill>
                <a:srgbClr val="980000"/>
              </a:solidFill>
            </a:endParaRPr>
          </a:p>
        </p:txBody>
      </p:sp>
      <p:sp>
        <p:nvSpPr>
          <p:cNvPr id="189" name="Google Shape;189;p33"/>
          <p:cNvSpPr txBox="1"/>
          <p:nvPr/>
        </p:nvSpPr>
        <p:spPr>
          <a:xfrm>
            <a:off x="5724600" y="2913800"/>
            <a:ext cx="2087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rgbClr val="212121"/>
                </a:solidFill>
                <a:latin typeface="Roboto"/>
                <a:ea typeface="Roboto"/>
                <a:cs typeface="Roboto"/>
                <a:sym typeface="Roboto"/>
              </a:rPr>
              <a:t>0.5009627</a:t>
            </a:r>
            <a:endParaRPr sz="2800"/>
          </a:p>
        </p:txBody>
      </p:sp>
      <p:sp>
        <p:nvSpPr>
          <p:cNvPr id="190" name="Google Shape;190;p33"/>
          <p:cNvSpPr txBox="1"/>
          <p:nvPr/>
        </p:nvSpPr>
        <p:spPr>
          <a:xfrm>
            <a:off x="404213" y="970600"/>
            <a:ext cx="3868200" cy="48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950" b="1">
                <a:solidFill>
                  <a:srgbClr val="212121"/>
                </a:solidFill>
                <a:highlight>
                  <a:srgbClr val="FFFFFF"/>
                </a:highlight>
                <a:latin typeface="Roboto"/>
                <a:ea typeface="Roboto"/>
                <a:cs typeface="Roboto"/>
                <a:sym typeface="Roboto"/>
              </a:rPr>
              <a:t>Assessing Clustering Tendency</a:t>
            </a:r>
            <a:endParaRPr sz="1950" b="1">
              <a:solidFill>
                <a:srgbClr val="212121"/>
              </a:solidFill>
              <a:highlight>
                <a:srgbClr val="FFFFFF"/>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Clustering Algorithm Selection</a:t>
            </a:r>
            <a:endParaRPr>
              <a:solidFill>
                <a:schemeClr val="dk1"/>
              </a:solidFill>
            </a:endParaRPr>
          </a:p>
        </p:txBody>
      </p:sp>
      <p:sp>
        <p:nvSpPr>
          <p:cNvPr id="196" name="Google Shape;196;p34"/>
          <p:cNvSpPr txBox="1">
            <a:spLocks noGrp="1"/>
          </p:cNvSpPr>
          <p:nvPr>
            <p:ph type="body" idx="1"/>
          </p:nvPr>
        </p:nvSpPr>
        <p:spPr>
          <a:xfrm>
            <a:off x="3587975" y="1363450"/>
            <a:ext cx="18138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Visual method</a:t>
            </a:r>
            <a:endParaRPr/>
          </a:p>
        </p:txBody>
      </p:sp>
      <p:sp>
        <p:nvSpPr>
          <p:cNvPr id="197" name="Google Shape;197;p34"/>
          <p:cNvSpPr txBox="1"/>
          <p:nvPr/>
        </p:nvSpPr>
        <p:spPr>
          <a:xfrm>
            <a:off x="6079563" y="4473475"/>
            <a:ext cx="16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Random data</a:t>
            </a:r>
            <a:endParaRPr>
              <a:latin typeface="Proxima Nova"/>
              <a:ea typeface="Proxima Nova"/>
              <a:cs typeface="Proxima Nova"/>
              <a:sym typeface="Proxima Nova"/>
            </a:endParaRPr>
          </a:p>
        </p:txBody>
      </p:sp>
      <p:sp>
        <p:nvSpPr>
          <p:cNvPr id="198" name="Google Shape;198;p34"/>
          <p:cNvSpPr txBox="1"/>
          <p:nvPr/>
        </p:nvSpPr>
        <p:spPr>
          <a:xfrm>
            <a:off x="1519625" y="4553700"/>
            <a:ext cx="16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Superstore data</a:t>
            </a:r>
            <a:endParaRPr>
              <a:latin typeface="Proxima Nova"/>
              <a:ea typeface="Proxima Nova"/>
              <a:cs typeface="Proxima Nova"/>
              <a:sym typeface="Proxima Nova"/>
            </a:endParaRPr>
          </a:p>
        </p:txBody>
      </p:sp>
      <p:sp>
        <p:nvSpPr>
          <p:cNvPr id="199" name="Google Shape;199;p34"/>
          <p:cNvSpPr txBox="1"/>
          <p:nvPr/>
        </p:nvSpPr>
        <p:spPr>
          <a:xfrm>
            <a:off x="404213" y="970600"/>
            <a:ext cx="3868200" cy="48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950" b="1">
                <a:solidFill>
                  <a:srgbClr val="212121"/>
                </a:solidFill>
                <a:highlight>
                  <a:srgbClr val="FFFFFF"/>
                </a:highlight>
                <a:latin typeface="Roboto"/>
                <a:ea typeface="Roboto"/>
                <a:cs typeface="Roboto"/>
                <a:sym typeface="Roboto"/>
              </a:rPr>
              <a:t>Assessing Clustering Tendency</a:t>
            </a:r>
            <a:endParaRPr sz="1950" b="1">
              <a:solidFill>
                <a:srgbClr val="212121"/>
              </a:solidFill>
              <a:highlight>
                <a:srgbClr val="FFFFFF"/>
              </a:highlight>
              <a:latin typeface="Roboto"/>
              <a:ea typeface="Roboto"/>
              <a:cs typeface="Roboto"/>
              <a:sym typeface="Roboto"/>
            </a:endParaRPr>
          </a:p>
        </p:txBody>
      </p:sp>
      <p:pic>
        <p:nvPicPr>
          <p:cNvPr id="200" name="Google Shape;200;p34"/>
          <p:cNvPicPr preferRelativeResize="0"/>
          <p:nvPr/>
        </p:nvPicPr>
        <p:blipFill>
          <a:blip r:embed="rId3">
            <a:alphaModFix/>
          </a:blip>
          <a:stretch>
            <a:fillRect/>
          </a:stretch>
        </p:blipFill>
        <p:spPr>
          <a:xfrm>
            <a:off x="5076438" y="1725050"/>
            <a:ext cx="3437425" cy="2811506"/>
          </a:xfrm>
          <a:prstGeom prst="rect">
            <a:avLst/>
          </a:prstGeom>
          <a:noFill/>
          <a:ln>
            <a:noFill/>
          </a:ln>
        </p:spPr>
      </p:pic>
      <p:pic>
        <p:nvPicPr>
          <p:cNvPr id="201" name="Google Shape;201;p34"/>
          <p:cNvPicPr preferRelativeResize="0"/>
          <p:nvPr/>
        </p:nvPicPr>
        <p:blipFill>
          <a:blip r:embed="rId4">
            <a:alphaModFix/>
          </a:blip>
          <a:stretch>
            <a:fillRect/>
          </a:stretch>
        </p:blipFill>
        <p:spPr>
          <a:xfrm>
            <a:off x="792525" y="1725050"/>
            <a:ext cx="3188928" cy="279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5"/>
          <p:cNvPicPr preferRelativeResize="0"/>
          <p:nvPr/>
        </p:nvPicPr>
        <p:blipFill>
          <a:blip r:embed="rId3">
            <a:alphaModFix/>
          </a:blip>
          <a:stretch>
            <a:fillRect/>
          </a:stretch>
        </p:blipFill>
        <p:spPr>
          <a:xfrm>
            <a:off x="4387875" y="1923050"/>
            <a:ext cx="3465188" cy="3065600"/>
          </a:xfrm>
          <a:prstGeom prst="rect">
            <a:avLst/>
          </a:prstGeom>
          <a:noFill/>
          <a:ln>
            <a:noFill/>
          </a:ln>
        </p:spPr>
      </p:pic>
      <p:sp>
        <p:nvSpPr>
          <p:cNvPr id="207" name="Google Shape;20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Clustering Algorithm Selection</a:t>
            </a:r>
            <a:endParaRPr>
              <a:solidFill>
                <a:schemeClr val="dk1"/>
              </a:solidFill>
            </a:endParaRPr>
          </a:p>
        </p:txBody>
      </p:sp>
      <p:sp>
        <p:nvSpPr>
          <p:cNvPr id="208" name="Google Shape;208;p35"/>
          <p:cNvSpPr txBox="1"/>
          <p:nvPr/>
        </p:nvSpPr>
        <p:spPr>
          <a:xfrm>
            <a:off x="397875" y="1015550"/>
            <a:ext cx="6468600" cy="8313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roxima Nova"/>
                <a:ea typeface="Proxima Nova"/>
                <a:cs typeface="Proxima Nova"/>
                <a:sym typeface="Proxima Nova"/>
              </a:rPr>
              <a:t>Observations:</a:t>
            </a:r>
            <a:endParaRPr b="1">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Outliers -&gt; K-means may not be appropriate (sensitive to outliers)</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A large number of data -&gt; Clara may be better than PAM</a:t>
            </a:r>
            <a:endParaRPr>
              <a:latin typeface="Proxima Nova"/>
              <a:ea typeface="Proxima Nova"/>
              <a:cs typeface="Proxima Nova"/>
              <a:sym typeface="Proxima Nova"/>
            </a:endParaRPr>
          </a:p>
        </p:txBody>
      </p:sp>
      <p:sp>
        <p:nvSpPr>
          <p:cNvPr id="209" name="Google Shape;209;p35"/>
          <p:cNvSpPr txBox="1"/>
          <p:nvPr/>
        </p:nvSpPr>
        <p:spPr>
          <a:xfrm>
            <a:off x="550275" y="1923050"/>
            <a:ext cx="3380400" cy="338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700"/>
              </a:spcBef>
              <a:spcAft>
                <a:spcPts val="0"/>
              </a:spcAft>
              <a:buNone/>
            </a:pPr>
            <a:r>
              <a:rPr lang="en" sz="1500" b="1">
                <a:solidFill>
                  <a:srgbClr val="212121"/>
                </a:solidFill>
                <a:highlight>
                  <a:srgbClr val="FFFFFF"/>
                </a:highlight>
                <a:latin typeface="Roboto"/>
                <a:ea typeface="Roboto"/>
                <a:cs typeface="Roboto"/>
                <a:sym typeface="Roboto"/>
              </a:rPr>
              <a:t>Internal Measures:</a:t>
            </a:r>
            <a:endParaRPr sz="1500" b="1">
              <a:solidFill>
                <a:srgbClr val="212121"/>
              </a:solidFill>
              <a:highlight>
                <a:srgbClr val="FFFFFF"/>
              </a:highlight>
              <a:latin typeface="Roboto"/>
              <a:ea typeface="Roboto"/>
              <a:cs typeface="Roboto"/>
              <a:sym typeface="Roboto"/>
            </a:endParaRPr>
          </a:p>
          <a:p>
            <a:pPr marL="457200" lvl="0" indent="-304800" algn="l" rtl="0">
              <a:lnSpc>
                <a:spcPct val="115000"/>
              </a:lnSpc>
              <a:spcBef>
                <a:spcPts val="7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Connectedness </a:t>
            </a:r>
            <a:endParaRPr sz="1200">
              <a:solidFill>
                <a:srgbClr val="212121"/>
              </a:solidFill>
              <a:highlight>
                <a:srgbClr val="FFFFFF"/>
              </a:highlight>
              <a:latin typeface="Roboto"/>
              <a:ea typeface="Roboto"/>
              <a:cs typeface="Roboto"/>
              <a:sym typeface="Roboto"/>
            </a:endParaRPr>
          </a:p>
          <a:p>
            <a:pPr marL="457200" lvl="0" indent="0" algn="l" rtl="0">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 between 0 and infinity </a:t>
            </a:r>
            <a:endParaRPr sz="1200">
              <a:solidFill>
                <a:srgbClr val="212121"/>
              </a:solidFill>
              <a:highlight>
                <a:srgbClr val="FFFFFF"/>
              </a:highlight>
              <a:latin typeface="Roboto"/>
              <a:ea typeface="Roboto"/>
              <a:cs typeface="Roboto"/>
              <a:sym typeface="Roboto"/>
            </a:endParaRPr>
          </a:p>
          <a:p>
            <a:pPr marL="457200" lvl="0" indent="0" algn="l" rtl="0">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 should be minimized</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Silhouette Coefficient </a:t>
            </a:r>
            <a:endParaRPr sz="1200">
              <a:solidFill>
                <a:srgbClr val="212121"/>
              </a:solidFill>
              <a:highlight>
                <a:srgbClr val="FFFFFF"/>
              </a:highlight>
              <a:latin typeface="Roboto"/>
              <a:ea typeface="Roboto"/>
              <a:cs typeface="Roboto"/>
              <a:sym typeface="Roboto"/>
            </a:endParaRPr>
          </a:p>
          <a:p>
            <a:pPr marL="457200" lvl="0" indent="0" algn="l" rtl="0">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 between -1 and 1 </a:t>
            </a:r>
            <a:endParaRPr sz="1200">
              <a:solidFill>
                <a:srgbClr val="212121"/>
              </a:solidFill>
              <a:highlight>
                <a:srgbClr val="FFFFFF"/>
              </a:highlight>
              <a:latin typeface="Roboto"/>
              <a:ea typeface="Roboto"/>
              <a:cs typeface="Roboto"/>
              <a:sym typeface="Roboto"/>
            </a:endParaRPr>
          </a:p>
          <a:p>
            <a:pPr marL="457200" lvl="0" indent="0" algn="l" rtl="0">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 should be maximized</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Dunn index </a:t>
            </a:r>
            <a:endParaRPr sz="1200">
              <a:solidFill>
                <a:srgbClr val="212121"/>
              </a:solidFill>
              <a:highlight>
                <a:srgbClr val="FFFFFF"/>
              </a:highlight>
              <a:latin typeface="Roboto"/>
              <a:ea typeface="Roboto"/>
              <a:cs typeface="Roboto"/>
              <a:sym typeface="Roboto"/>
            </a:endParaRPr>
          </a:p>
          <a:p>
            <a:pPr marL="457200" lvl="0" indent="0" algn="l" rtl="0">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 between 0 and infinity </a:t>
            </a:r>
            <a:endParaRPr sz="1200">
              <a:solidFill>
                <a:srgbClr val="212121"/>
              </a:solidFill>
              <a:highlight>
                <a:srgbClr val="FFFFFF"/>
              </a:highlight>
              <a:latin typeface="Roboto"/>
              <a:ea typeface="Roboto"/>
              <a:cs typeface="Roboto"/>
              <a:sym typeface="Roboto"/>
            </a:endParaRPr>
          </a:p>
          <a:p>
            <a:pPr marL="457200" lvl="0" indent="0" algn="l" rtl="0">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 should be maximized</a:t>
            </a:r>
            <a:endParaRPr sz="1200">
              <a:solidFill>
                <a:srgbClr val="212121"/>
              </a:solidFill>
              <a:highlight>
                <a:srgbClr val="FFFFFF"/>
              </a:highlight>
              <a:latin typeface="Roboto"/>
              <a:ea typeface="Roboto"/>
              <a:cs typeface="Roboto"/>
              <a:sym typeface="Roboto"/>
            </a:endParaRPr>
          </a:p>
          <a:p>
            <a:pPr marL="0" lvl="0" indent="0" algn="l" rtl="0">
              <a:lnSpc>
                <a:spcPct val="115000"/>
              </a:lnSpc>
              <a:spcBef>
                <a:spcPts val="700"/>
              </a:spcBef>
              <a:spcAft>
                <a:spcPts val="700"/>
              </a:spcAft>
              <a:buNone/>
            </a:pPr>
            <a:endParaRPr sz="1500">
              <a:solidFill>
                <a:srgbClr val="212121"/>
              </a:solidFill>
              <a:highlight>
                <a:srgbClr val="FFFFFF"/>
              </a:highlight>
              <a:latin typeface="Roboto"/>
              <a:ea typeface="Roboto"/>
              <a:cs typeface="Roboto"/>
              <a:sym typeface="Roboto"/>
            </a:endParaRPr>
          </a:p>
        </p:txBody>
      </p:sp>
      <p:sp>
        <p:nvSpPr>
          <p:cNvPr id="210" name="Google Shape;210;p35"/>
          <p:cNvSpPr/>
          <p:nvPr/>
        </p:nvSpPr>
        <p:spPr>
          <a:xfrm>
            <a:off x="4312450" y="4492150"/>
            <a:ext cx="2279700" cy="572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Clustering Algorithm Selection</a:t>
            </a:r>
            <a:endParaRPr>
              <a:solidFill>
                <a:schemeClr val="dk1"/>
              </a:solidFill>
            </a:endParaRPr>
          </a:p>
        </p:txBody>
      </p:sp>
      <p:sp>
        <p:nvSpPr>
          <p:cNvPr id="216" name="Google Shape;216;p36"/>
          <p:cNvSpPr txBox="1"/>
          <p:nvPr/>
        </p:nvSpPr>
        <p:spPr>
          <a:xfrm>
            <a:off x="449200" y="1317325"/>
            <a:ext cx="3380400" cy="273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700"/>
              </a:spcBef>
              <a:spcAft>
                <a:spcPts val="0"/>
              </a:spcAft>
              <a:buNone/>
            </a:pPr>
            <a:r>
              <a:rPr lang="en" sz="1500" b="1">
                <a:solidFill>
                  <a:srgbClr val="212121"/>
                </a:solidFill>
                <a:highlight>
                  <a:srgbClr val="FFFFFF"/>
                </a:highlight>
                <a:latin typeface="Roboto"/>
                <a:ea typeface="Roboto"/>
                <a:cs typeface="Roboto"/>
                <a:sym typeface="Roboto"/>
              </a:rPr>
              <a:t>Stability Measures:</a:t>
            </a:r>
            <a:endParaRPr sz="1500" b="1">
              <a:solidFill>
                <a:srgbClr val="212121"/>
              </a:solidFill>
              <a:highlight>
                <a:srgbClr val="FFFFFF"/>
              </a:highlight>
              <a:latin typeface="Roboto"/>
              <a:ea typeface="Roboto"/>
              <a:cs typeface="Roboto"/>
              <a:sym typeface="Roboto"/>
            </a:endParaRPr>
          </a:p>
          <a:p>
            <a:pPr marL="457200" lvl="0" indent="-304800" algn="l" rtl="0">
              <a:lnSpc>
                <a:spcPct val="115000"/>
              </a:lnSpc>
              <a:spcBef>
                <a:spcPts val="700"/>
              </a:spcBef>
              <a:spcAft>
                <a:spcPts val="0"/>
              </a:spcAft>
              <a:buClr>
                <a:srgbClr val="212121"/>
              </a:buClr>
              <a:buSzPts val="1200"/>
              <a:buFont typeface="Roboto"/>
              <a:buChar char="●"/>
            </a:pPr>
            <a:r>
              <a:rPr lang="en" sz="1200" b="1">
                <a:solidFill>
                  <a:srgbClr val="212121"/>
                </a:solidFill>
                <a:highlight>
                  <a:srgbClr val="FFFFFF"/>
                </a:highlight>
                <a:latin typeface="Roboto"/>
                <a:ea typeface="Roboto"/>
                <a:cs typeface="Roboto"/>
                <a:sym typeface="Roboto"/>
              </a:rPr>
              <a:t>APN &amp; ADM: </a:t>
            </a:r>
            <a:endParaRPr sz="1200" b="1">
              <a:solidFill>
                <a:srgbClr val="212121"/>
              </a:solidFill>
              <a:highlight>
                <a:srgbClr val="FFFFFF"/>
              </a:highlight>
              <a:latin typeface="Roboto"/>
              <a:ea typeface="Roboto"/>
              <a:cs typeface="Roboto"/>
              <a:sym typeface="Roboto"/>
            </a:endParaRPr>
          </a:p>
          <a:p>
            <a:pPr marL="457200" lvl="0" indent="0" algn="l" rtl="0">
              <a:lnSpc>
                <a:spcPct val="115000"/>
              </a:lnSpc>
              <a:spcBef>
                <a:spcPts val="600"/>
              </a:spcBef>
              <a:spcAft>
                <a:spcPts val="0"/>
              </a:spcAft>
              <a:buNone/>
            </a:pPr>
            <a:r>
              <a:rPr lang="en" sz="1200">
                <a:solidFill>
                  <a:srgbClr val="FF0000"/>
                </a:solidFill>
                <a:highlight>
                  <a:srgbClr val="FFFFFF"/>
                </a:highlight>
                <a:latin typeface="Roboto"/>
                <a:ea typeface="Roboto"/>
                <a:cs typeface="Roboto"/>
                <a:sym typeface="Roboto"/>
              </a:rPr>
              <a:t>Hierarchical</a:t>
            </a:r>
            <a:r>
              <a:rPr lang="en" sz="1200">
                <a:solidFill>
                  <a:srgbClr val="212121"/>
                </a:solidFill>
                <a:highlight>
                  <a:srgbClr val="FFFFFF"/>
                </a:highlight>
                <a:latin typeface="Roboto"/>
                <a:ea typeface="Roboto"/>
                <a:cs typeface="Roboto"/>
                <a:sym typeface="Roboto"/>
              </a:rPr>
              <a:t> clustering with </a:t>
            </a:r>
            <a:r>
              <a:rPr lang="en" sz="1200">
                <a:solidFill>
                  <a:srgbClr val="FF0000"/>
                </a:solidFill>
                <a:highlight>
                  <a:srgbClr val="FFFFFF"/>
                </a:highlight>
                <a:latin typeface="Roboto"/>
                <a:ea typeface="Roboto"/>
                <a:cs typeface="Roboto"/>
                <a:sym typeface="Roboto"/>
              </a:rPr>
              <a:t>3</a:t>
            </a:r>
            <a:r>
              <a:rPr lang="en" sz="1200">
                <a:solidFill>
                  <a:srgbClr val="212121"/>
                </a:solidFill>
                <a:highlight>
                  <a:srgbClr val="FFFFFF"/>
                </a:highlight>
                <a:latin typeface="Roboto"/>
                <a:ea typeface="Roboto"/>
                <a:cs typeface="Roboto"/>
                <a:sym typeface="Roboto"/>
              </a:rPr>
              <a:t> clusters gives the best score.</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600"/>
              </a:spcBef>
              <a:spcAft>
                <a:spcPts val="0"/>
              </a:spcAft>
              <a:buClr>
                <a:srgbClr val="212121"/>
              </a:buClr>
              <a:buSzPts val="1200"/>
              <a:buFont typeface="Roboto"/>
              <a:buChar char="●"/>
            </a:pPr>
            <a:r>
              <a:rPr lang="en" sz="1200" b="1">
                <a:solidFill>
                  <a:srgbClr val="212121"/>
                </a:solidFill>
                <a:highlight>
                  <a:srgbClr val="FFFFFF"/>
                </a:highlight>
                <a:latin typeface="Roboto"/>
                <a:ea typeface="Roboto"/>
                <a:cs typeface="Roboto"/>
                <a:sym typeface="Roboto"/>
              </a:rPr>
              <a:t>AD: </a:t>
            </a:r>
            <a:endParaRPr sz="1200" b="1">
              <a:solidFill>
                <a:srgbClr val="212121"/>
              </a:solidFill>
              <a:highlight>
                <a:srgbClr val="FFFFFF"/>
              </a:highlight>
              <a:latin typeface="Roboto"/>
              <a:ea typeface="Roboto"/>
              <a:cs typeface="Roboto"/>
              <a:sym typeface="Roboto"/>
            </a:endParaRPr>
          </a:p>
          <a:p>
            <a:pPr marL="0" lvl="0" indent="457200" algn="l" rtl="0">
              <a:lnSpc>
                <a:spcPct val="115000"/>
              </a:lnSpc>
              <a:spcBef>
                <a:spcPts val="600"/>
              </a:spcBef>
              <a:spcAft>
                <a:spcPts val="0"/>
              </a:spcAft>
              <a:buNone/>
            </a:pPr>
            <a:r>
              <a:rPr lang="en" sz="1200">
                <a:solidFill>
                  <a:srgbClr val="FF0000"/>
                </a:solidFill>
                <a:highlight>
                  <a:srgbClr val="FFFFFF"/>
                </a:highlight>
                <a:latin typeface="Roboto"/>
                <a:ea typeface="Roboto"/>
                <a:cs typeface="Roboto"/>
                <a:sym typeface="Roboto"/>
              </a:rPr>
              <a:t>PAM</a:t>
            </a:r>
            <a:r>
              <a:rPr lang="en" sz="1200">
                <a:solidFill>
                  <a:srgbClr val="212121"/>
                </a:solidFill>
                <a:highlight>
                  <a:srgbClr val="FFFFFF"/>
                </a:highlight>
                <a:latin typeface="Roboto"/>
                <a:ea typeface="Roboto"/>
                <a:cs typeface="Roboto"/>
                <a:sym typeface="Roboto"/>
              </a:rPr>
              <a:t> with </a:t>
            </a:r>
            <a:r>
              <a:rPr lang="en" sz="1200">
                <a:solidFill>
                  <a:srgbClr val="FF0000"/>
                </a:solidFill>
                <a:highlight>
                  <a:srgbClr val="FFFFFF"/>
                </a:highlight>
                <a:latin typeface="Roboto"/>
                <a:ea typeface="Roboto"/>
                <a:cs typeface="Roboto"/>
                <a:sym typeface="Roboto"/>
              </a:rPr>
              <a:t>6</a:t>
            </a:r>
            <a:r>
              <a:rPr lang="en" sz="1200">
                <a:solidFill>
                  <a:srgbClr val="212121"/>
                </a:solidFill>
                <a:highlight>
                  <a:srgbClr val="FFFFFF"/>
                </a:highlight>
                <a:latin typeface="Roboto"/>
                <a:ea typeface="Roboto"/>
                <a:cs typeface="Roboto"/>
                <a:sym typeface="Roboto"/>
              </a:rPr>
              <a:t> clusters has the best score.</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600"/>
              </a:spcBef>
              <a:spcAft>
                <a:spcPts val="0"/>
              </a:spcAft>
              <a:buClr>
                <a:srgbClr val="212121"/>
              </a:buClr>
              <a:buSzPts val="1200"/>
              <a:buFont typeface="Roboto"/>
              <a:buChar char="●"/>
            </a:pPr>
            <a:r>
              <a:rPr lang="en" sz="1200" b="1">
                <a:solidFill>
                  <a:srgbClr val="212121"/>
                </a:solidFill>
                <a:highlight>
                  <a:srgbClr val="FFFFFF"/>
                </a:highlight>
                <a:latin typeface="Roboto"/>
                <a:ea typeface="Roboto"/>
                <a:cs typeface="Roboto"/>
                <a:sym typeface="Roboto"/>
              </a:rPr>
              <a:t>FOM:</a:t>
            </a:r>
            <a:endParaRPr sz="1200" b="1">
              <a:solidFill>
                <a:srgbClr val="212121"/>
              </a:solidFill>
              <a:highlight>
                <a:srgbClr val="FFFFFF"/>
              </a:highlight>
              <a:latin typeface="Roboto"/>
              <a:ea typeface="Roboto"/>
              <a:cs typeface="Roboto"/>
              <a:sym typeface="Roboto"/>
            </a:endParaRPr>
          </a:p>
          <a:p>
            <a:pPr marL="0" lvl="0" indent="457200" algn="l" rtl="0">
              <a:lnSpc>
                <a:spcPct val="115000"/>
              </a:lnSpc>
              <a:spcBef>
                <a:spcPts val="600"/>
              </a:spcBef>
              <a:spcAft>
                <a:spcPts val="0"/>
              </a:spcAft>
              <a:buNone/>
            </a:pPr>
            <a:r>
              <a:rPr lang="en" sz="1200">
                <a:solidFill>
                  <a:srgbClr val="FF0000"/>
                </a:solidFill>
                <a:highlight>
                  <a:srgbClr val="FFFFFF"/>
                </a:highlight>
                <a:latin typeface="Roboto"/>
                <a:ea typeface="Roboto"/>
                <a:cs typeface="Roboto"/>
                <a:sym typeface="Roboto"/>
              </a:rPr>
              <a:t>Clara</a:t>
            </a:r>
            <a:r>
              <a:rPr lang="en" sz="1200">
                <a:solidFill>
                  <a:srgbClr val="212121"/>
                </a:solidFill>
                <a:highlight>
                  <a:srgbClr val="FFFFFF"/>
                </a:highlight>
                <a:latin typeface="Roboto"/>
                <a:ea typeface="Roboto"/>
                <a:cs typeface="Roboto"/>
                <a:sym typeface="Roboto"/>
              </a:rPr>
              <a:t> with </a:t>
            </a:r>
            <a:r>
              <a:rPr lang="en" sz="1200">
                <a:solidFill>
                  <a:srgbClr val="FF0000"/>
                </a:solidFill>
                <a:highlight>
                  <a:srgbClr val="FFFFFF"/>
                </a:highlight>
                <a:latin typeface="Roboto"/>
                <a:ea typeface="Roboto"/>
                <a:cs typeface="Roboto"/>
                <a:sym typeface="Roboto"/>
              </a:rPr>
              <a:t>6</a:t>
            </a:r>
            <a:r>
              <a:rPr lang="en" sz="1200">
                <a:solidFill>
                  <a:srgbClr val="212121"/>
                </a:solidFill>
                <a:highlight>
                  <a:srgbClr val="FFFFFF"/>
                </a:highlight>
                <a:latin typeface="Roboto"/>
                <a:ea typeface="Roboto"/>
                <a:cs typeface="Roboto"/>
                <a:sym typeface="Roboto"/>
              </a:rPr>
              <a:t> clusters has the best score.</a:t>
            </a:r>
            <a:endParaRPr sz="1200">
              <a:solidFill>
                <a:srgbClr val="212121"/>
              </a:solidFill>
              <a:highlight>
                <a:srgbClr val="FFFFFF"/>
              </a:highlight>
              <a:latin typeface="Roboto"/>
              <a:ea typeface="Roboto"/>
              <a:cs typeface="Roboto"/>
              <a:sym typeface="Roboto"/>
            </a:endParaRPr>
          </a:p>
          <a:p>
            <a:pPr marL="0" lvl="0" indent="0" algn="l" rtl="0">
              <a:lnSpc>
                <a:spcPct val="115000"/>
              </a:lnSpc>
              <a:spcBef>
                <a:spcPts val="700"/>
              </a:spcBef>
              <a:spcAft>
                <a:spcPts val="700"/>
              </a:spcAft>
              <a:buNone/>
            </a:pPr>
            <a:endParaRPr sz="1500">
              <a:solidFill>
                <a:srgbClr val="212121"/>
              </a:solidFill>
              <a:highlight>
                <a:srgbClr val="FFFFFF"/>
              </a:highlight>
              <a:latin typeface="Roboto"/>
              <a:ea typeface="Roboto"/>
              <a:cs typeface="Roboto"/>
              <a:sym typeface="Roboto"/>
            </a:endParaRPr>
          </a:p>
        </p:txBody>
      </p:sp>
      <p:pic>
        <p:nvPicPr>
          <p:cNvPr id="217" name="Google Shape;217;p36"/>
          <p:cNvPicPr preferRelativeResize="0"/>
          <p:nvPr/>
        </p:nvPicPr>
        <p:blipFill>
          <a:blip r:embed="rId3">
            <a:alphaModFix/>
          </a:blip>
          <a:stretch>
            <a:fillRect/>
          </a:stretch>
        </p:blipFill>
        <p:spPr>
          <a:xfrm>
            <a:off x="4285225" y="1982713"/>
            <a:ext cx="4472567" cy="1401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Hierarchical Clustering</a:t>
            </a:r>
            <a:endParaRPr>
              <a:solidFill>
                <a:schemeClr val="dk1"/>
              </a:solidFill>
            </a:endParaRPr>
          </a:p>
        </p:txBody>
      </p:sp>
      <p:graphicFrame>
        <p:nvGraphicFramePr>
          <p:cNvPr id="223" name="Google Shape;223;p37"/>
          <p:cNvGraphicFramePr/>
          <p:nvPr/>
        </p:nvGraphicFramePr>
        <p:xfrm>
          <a:off x="952500" y="2415800"/>
          <a:ext cx="3000000" cy="3000000"/>
        </p:xfrm>
        <a:graphic>
          <a:graphicData uri="http://schemas.openxmlformats.org/drawingml/2006/table">
            <a:tbl>
              <a:tblPr>
                <a:noFill/>
                <a:tableStyleId>{07BD2E53-F037-4BAC-BDCB-605B80E85B59}</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gridSpan="4">
                  <a:txBody>
                    <a:bodyPr/>
                    <a:lstStyle/>
                    <a:p>
                      <a:pPr marL="0" lvl="0" indent="0" algn="ctr" rtl="0">
                        <a:spcBef>
                          <a:spcPts val="0"/>
                        </a:spcBef>
                        <a:spcAft>
                          <a:spcPts val="0"/>
                        </a:spcAft>
                        <a:buNone/>
                      </a:pPr>
                      <a:r>
                        <a:rPr lang="en" b="1"/>
                        <a:t>Linkage Method Selection</a:t>
                      </a:r>
                      <a:endParaRPr b="1"/>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a:t>Ward</a:t>
                      </a:r>
                      <a:endParaRPr/>
                    </a:p>
                  </a:txBody>
                  <a:tcPr marL="91425" marR="91425" marT="91425" marB="91425"/>
                </a:tc>
                <a:tc>
                  <a:txBody>
                    <a:bodyPr/>
                    <a:lstStyle/>
                    <a:p>
                      <a:pPr marL="0" lvl="0" indent="0" algn="ctr" rtl="0">
                        <a:spcBef>
                          <a:spcPts val="0"/>
                        </a:spcBef>
                        <a:spcAft>
                          <a:spcPts val="0"/>
                        </a:spcAft>
                        <a:buNone/>
                      </a:pPr>
                      <a:r>
                        <a:rPr lang="en"/>
                        <a:t>Complete</a:t>
                      </a:r>
                      <a:endParaRPr/>
                    </a:p>
                  </a:txBody>
                  <a:tcPr marL="91425" marR="91425" marT="91425" marB="91425"/>
                </a:tc>
                <a:tc>
                  <a:txBody>
                    <a:bodyPr/>
                    <a:lstStyle/>
                    <a:p>
                      <a:pPr marL="0" lvl="0" indent="0" algn="ctr" rtl="0">
                        <a:spcBef>
                          <a:spcPts val="0"/>
                        </a:spcBef>
                        <a:spcAft>
                          <a:spcPts val="0"/>
                        </a:spcAft>
                        <a:buNone/>
                      </a:pPr>
                      <a:r>
                        <a:rPr lang="en">
                          <a:solidFill>
                            <a:srgbClr val="FF0000"/>
                          </a:solidFill>
                        </a:rPr>
                        <a:t>Average</a:t>
                      </a:r>
                      <a:endParaRPr>
                        <a:solidFill>
                          <a:srgbClr val="FF0000"/>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200">
                          <a:solidFill>
                            <a:srgbClr val="212121"/>
                          </a:solidFill>
                          <a:highlight>
                            <a:srgbClr val="FFFFFF"/>
                          </a:highlight>
                          <a:latin typeface="Roboto"/>
                          <a:ea typeface="Roboto"/>
                          <a:cs typeface="Roboto"/>
                          <a:sym typeface="Roboto"/>
                        </a:rPr>
                        <a:t>Correlation Coefficient</a:t>
                      </a:r>
                      <a:endParaRPr/>
                    </a:p>
                  </a:txBody>
                  <a:tcPr marL="91425" marR="91425" marT="91425" marB="91425"/>
                </a:tc>
                <a:tc>
                  <a:txBody>
                    <a:bodyPr/>
                    <a:lstStyle/>
                    <a:p>
                      <a:pPr marL="0" marR="0" lvl="0" indent="0" algn="ctr" rtl="0">
                        <a:lnSpc>
                          <a:spcPct val="100000"/>
                        </a:lnSpc>
                        <a:spcBef>
                          <a:spcPts val="0"/>
                        </a:spcBef>
                        <a:spcAft>
                          <a:spcPts val="0"/>
                        </a:spcAft>
                        <a:buNone/>
                      </a:pPr>
                      <a:r>
                        <a:rPr lang="en"/>
                        <a:t>0.60</a:t>
                      </a:r>
                      <a:endParaRPr/>
                    </a:p>
                  </a:txBody>
                  <a:tcPr marL="91425" marR="91425" marT="91425" marB="91425"/>
                </a:tc>
                <a:tc>
                  <a:txBody>
                    <a:bodyPr/>
                    <a:lstStyle/>
                    <a:p>
                      <a:pPr marL="0" marR="0" lvl="0" indent="0" algn="ctr" rtl="0">
                        <a:lnSpc>
                          <a:spcPct val="100000"/>
                        </a:lnSpc>
                        <a:spcBef>
                          <a:spcPts val="0"/>
                        </a:spcBef>
                        <a:spcAft>
                          <a:spcPts val="0"/>
                        </a:spcAft>
                        <a:buNone/>
                      </a:pPr>
                      <a:r>
                        <a:rPr lang="en"/>
                        <a:t>0.77</a:t>
                      </a:r>
                      <a:endParaRPr/>
                    </a:p>
                  </a:txBody>
                  <a:tcPr marL="91425" marR="91425" marT="91425" marB="91425"/>
                </a:tc>
                <a:tc>
                  <a:txBody>
                    <a:bodyPr/>
                    <a:lstStyle/>
                    <a:p>
                      <a:pPr marL="0" lvl="0" indent="0" algn="ctr" rtl="0">
                        <a:spcBef>
                          <a:spcPts val="0"/>
                        </a:spcBef>
                        <a:spcAft>
                          <a:spcPts val="0"/>
                        </a:spcAft>
                        <a:buNone/>
                      </a:pPr>
                      <a:r>
                        <a:rPr lang="en">
                          <a:solidFill>
                            <a:srgbClr val="FF0000"/>
                          </a:solidFill>
                        </a:rPr>
                        <a:t>0.85</a:t>
                      </a:r>
                      <a:endParaRPr>
                        <a:solidFill>
                          <a:srgbClr val="FF0000"/>
                        </a:solidFill>
                      </a:endParaRPr>
                    </a:p>
                  </a:txBody>
                  <a:tcPr marL="91425" marR="91425" marT="91425" marB="91425"/>
                </a:tc>
                <a:extLst>
                  <a:ext uri="{0D108BD9-81ED-4DB2-BD59-A6C34878D82A}">
                    <a16:rowId xmlns:a16="http://schemas.microsoft.com/office/drawing/2014/main" val="10002"/>
                  </a:ext>
                </a:extLst>
              </a:tr>
            </a:tbl>
          </a:graphicData>
        </a:graphic>
      </p:graphicFrame>
      <p:sp>
        <p:nvSpPr>
          <p:cNvPr id="224" name="Google Shape;224;p37"/>
          <p:cNvSpPr txBox="1"/>
          <p:nvPr/>
        </p:nvSpPr>
        <p:spPr>
          <a:xfrm>
            <a:off x="952500" y="3874450"/>
            <a:ext cx="646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We choose </a:t>
            </a:r>
            <a:r>
              <a:rPr lang="en">
                <a:solidFill>
                  <a:srgbClr val="FF0000"/>
                </a:solidFill>
                <a:latin typeface="Proxima Nova"/>
                <a:ea typeface="Proxima Nova"/>
                <a:cs typeface="Proxima Nova"/>
                <a:sym typeface="Proxima Nova"/>
              </a:rPr>
              <a:t>average</a:t>
            </a:r>
            <a:r>
              <a:rPr lang="en">
                <a:latin typeface="Proxima Nova"/>
                <a:ea typeface="Proxima Nova"/>
                <a:cs typeface="Proxima Nova"/>
                <a:sym typeface="Proxima Nova"/>
              </a:rPr>
              <a:t> method since it has the highest correlation coefficient.</a:t>
            </a:r>
            <a:endParaRPr>
              <a:latin typeface="Proxima Nova"/>
              <a:ea typeface="Proxima Nova"/>
              <a:cs typeface="Proxima Nova"/>
              <a:sym typeface="Proxima Nova"/>
            </a:endParaRPr>
          </a:p>
        </p:txBody>
      </p:sp>
      <p:sp>
        <p:nvSpPr>
          <p:cNvPr id="225" name="Google Shape;225;p37"/>
          <p:cNvSpPr txBox="1"/>
          <p:nvPr/>
        </p:nvSpPr>
        <p:spPr>
          <a:xfrm>
            <a:off x="763675" y="1167975"/>
            <a:ext cx="7239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To check if the clustering is valid, we compute the correlation between the cophenetic distances and the original distances in the distance matrix. The closer the value of correlation coefficient is to 1, the more accurately the clustering solution reflects the data. Values above 0.75 are felt to be good.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8"/>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Hierarchical Clustering</a:t>
            </a:r>
            <a:endParaRPr>
              <a:solidFill>
                <a:schemeClr val="dk1"/>
              </a:solidFill>
            </a:endParaRPr>
          </a:p>
        </p:txBody>
      </p:sp>
      <p:sp>
        <p:nvSpPr>
          <p:cNvPr id="231" name="Google Shape;231;p38"/>
          <p:cNvSpPr txBox="1"/>
          <p:nvPr/>
        </p:nvSpPr>
        <p:spPr>
          <a:xfrm>
            <a:off x="393050" y="638550"/>
            <a:ext cx="47280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700"/>
              </a:spcBef>
              <a:spcAft>
                <a:spcPts val="700"/>
              </a:spcAft>
              <a:buNone/>
            </a:pPr>
            <a:r>
              <a:rPr lang="en" sz="1500" b="1">
                <a:solidFill>
                  <a:srgbClr val="212121"/>
                </a:solidFill>
                <a:highlight>
                  <a:srgbClr val="FFFFFF"/>
                </a:highlight>
                <a:latin typeface="Roboto"/>
                <a:ea typeface="Roboto"/>
                <a:cs typeface="Roboto"/>
                <a:sym typeface="Roboto"/>
              </a:rPr>
              <a:t>Estimating the optimal number of clusters</a:t>
            </a:r>
            <a:endParaRPr sz="1500" b="1">
              <a:solidFill>
                <a:srgbClr val="212121"/>
              </a:solidFill>
              <a:highlight>
                <a:srgbClr val="FFFFFF"/>
              </a:highlight>
              <a:latin typeface="Roboto"/>
              <a:ea typeface="Roboto"/>
              <a:cs typeface="Roboto"/>
              <a:sym typeface="Roboto"/>
            </a:endParaRPr>
          </a:p>
        </p:txBody>
      </p:sp>
      <p:graphicFrame>
        <p:nvGraphicFramePr>
          <p:cNvPr id="232" name="Google Shape;232;p38"/>
          <p:cNvGraphicFramePr/>
          <p:nvPr/>
        </p:nvGraphicFramePr>
        <p:xfrm>
          <a:off x="4926250" y="3332573"/>
          <a:ext cx="3000000" cy="3000000"/>
        </p:xfrm>
        <a:graphic>
          <a:graphicData uri="http://schemas.openxmlformats.org/drawingml/2006/table">
            <a:tbl>
              <a:tblPr>
                <a:noFill/>
                <a:tableStyleId>{07BD2E53-F037-4BAC-BDCB-605B80E85B59}</a:tableStyleId>
              </a:tblPr>
              <a:tblGrid>
                <a:gridCol w="1061700">
                  <a:extLst>
                    <a:ext uri="{9D8B030D-6E8A-4147-A177-3AD203B41FA5}">
                      <a16:colId xmlns:a16="http://schemas.microsoft.com/office/drawing/2014/main" val="20000"/>
                    </a:ext>
                  </a:extLst>
                </a:gridCol>
                <a:gridCol w="2227375">
                  <a:extLst>
                    <a:ext uri="{9D8B030D-6E8A-4147-A177-3AD203B41FA5}">
                      <a16:colId xmlns:a16="http://schemas.microsoft.com/office/drawing/2014/main" val="20001"/>
                    </a:ext>
                  </a:extLst>
                </a:gridCol>
              </a:tblGrid>
              <a:tr h="365175">
                <a:tc>
                  <a:txBody>
                    <a:bodyPr/>
                    <a:lstStyle/>
                    <a:p>
                      <a:pPr marL="0" lvl="0" indent="0" algn="l" rtl="0">
                        <a:spcBef>
                          <a:spcPts val="0"/>
                        </a:spcBef>
                        <a:spcAft>
                          <a:spcPts val="0"/>
                        </a:spcAft>
                        <a:buNone/>
                      </a:pPr>
                      <a:r>
                        <a:rPr lang="en" sz="1200" b="1"/>
                        <a:t>Method</a:t>
                      </a:r>
                      <a:endParaRPr sz="1200" b="1"/>
                    </a:p>
                  </a:txBody>
                  <a:tcPr marL="91425" marR="91425" marT="91425" marB="91425"/>
                </a:tc>
                <a:tc>
                  <a:txBody>
                    <a:bodyPr/>
                    <a:lstStyle/>
                    <a:p>
                      <a:pPr marL="0" lvl="0" indent="0" algn="ctr" rtl="0">
                        <a:spcBef>
                          <a:spcPts val="0"/>
                        </a:spcBef>
                        <a:spcAft>
                          <a:spcPts val="0"/>
                        </a:spcAft>
                        <a:buNone/>
                      </a:pPr>
                      <a:r>
                        <a:rPr lang="en" sz="1200" b="1"/>
                        <a:t>Optimal Number of Clusters</a:t>
                      </a:r>
                      <a:endParaRPr sz="1200" b="1"/>
                    </a:p>
                  </a:txBody>
                  <a:tcPr marL="91425" marR="91425" marT="91425" marB="91425"/>
                </a:tc>
                <a:extLst>
                  <a:ext uri="{0D108BD9-81ED-4DB2-BD59-A6C34878D82A}">
                    <a16:rowId xmlns:a16="http://schemas.microsoft.com/office/drawing/2014/main" val="10000"/>
                  </a:ext>
                </a:extLst>
              </a:tr>
              <a:tr h="336775">
                <a:tc>
                  <a:txBody>
                    <a:bodyPr/>
                    <a:lstStyle/>
                    <a:p>
                      <a:pPr marL="0" lvl="0" indent="0" algn="l" rtl="0">
                        <a:spcBef>
                          <a:spcPts val="0"/>
                        </a:spcBef>
                        <a:spcAft>
                          <a:spcPts val="0"/>
                        </a:spcAft>
                        <a:buNone/>
                      </a:pPr>
                      <a:r>
                        <a:rPr lang="en" sz="1200"/>
                        <a:t>Elbow</a:t>
                      </a:r>
                      <a:endParaRPr sz="1200"/>
                    </a:p>
                  </a:txBody>
                  <a:tcPr marL="91425" marR="91425" marT="91425" marB="91425"/>
                </a:tc>
                <a:tc>
                  <a:txBody>
                    <a:bodyPr/>
                    <a:lstStyle/>
                    <a:p>
                      <a:pPr marL="0" lvl="0" indent="0" algn="ctr" rtl="0">
                        <a:spcBef>
                          <a:spcPts val="0"/>
                        </a:spcBef>
                        <a:spcAft>
                          <a:spcPts val="0"/>
                        </a:spcAft>
                        <a:buNone/>
                      </a:pPr>
                      <a:r>
                        <a:rPr lang="en" sz="1200"/>
                        <a:t>3</a:t>
                      </a:r>
                      <a:endParaRPr sz="1200"/>
                    </a:p>
                  </a:txBody>
                  <a:tcPr marL="91425" marR="91425" marT="91425" marB="91425"/>
                </a:tc>
                <a:extLst>
                  <a:ext uri="{0D108BD9-81ED-4DB2-BD59-A6C34878D82A}">
                    <a16:rowId xmlns:a16="http://schemas.microsoft.com/office/drawing/2014/main" val="10001"/>
                  </a:ext>
                </a:extLst>
              </a:tr>
              <a:tr h="336775">
                <a:tc>
                  <a:txBody>
                    <a:bodyPr/>
                    <a:lstStyle/>
                    <a:p>
                      <a:pPr marL="0" lvl="0" indent="0" algn="l" rtl="0">
                        <a:spcBef>
                          <a:spcPts val="0"/>
                        </a:spcBef>
                        <a:spcAft>
                          <a:spcPts val="0"/>
                        </a:spcAft>
                        <a:buNone/>
                      </a:pPr>
                      <a:r>
                        <a:rPr lang="en" sz="1200"/>
                        <a:t>Silhouette</a:t>
                      </a:r>
                      <a:endParaRPr sz="1200"/>
                    </a:p>
                  </a:txBody>
                  <a:tcPr marL="91425" marR="91425" marT="91425" marB="91425"/>
                </a:tc>
                <a:tc>
                  <a:txBody>
                    <a:bodyPr/>
                    <a:lstStyle/>
                    <a:p>
                      <a:pPr marL="0" lvl="0" indent="0" algn="ctr" rtl="0">
                        <a:spcBef>
                          <a:spcPts val="0"/>
                        </a:spcBef>
                        <a:spcAft>
                          <a:spcPts val="0"/>
                        </a:spcAft>
                        <a:buNone/>
                      </a:pPr>
                      <a:r>
                        <a:rPr lang="en" sz="1200"/>
                        <a:t>2</a:t>
                      </a:r>
                      <a:endParaRPr sz="1200"/>
                    </a:p>
                  </a:txBody>
                  <a:tcPr marL="91425" marR="91425" marT="91425" marB="91425"/>
                </a:tc>
                <a:extLst>
                  <a:ext uri="{0D108BD9-81ED-4DB2-BD59-A6C34878D82A}">
                    <a16:rowId xmlns:a16="http://schemas.microsoft.com/office/drawing/2014/main" val="10002"/>
                  </a:ext>
                </a:extLst>
              </a:tr>
              <a:tr h="336775">
                <a:tc>
                  <a:txBody>
                    <a:bodyPr/>
                    <a:lstStyle/>
                    <a:p>
                      <a:pPr marL="0" lvl="0" indent="0" algn="l" rtl="0">
                        <a:spcBef>
                          <a:spcPts val="0"/>
                        </a:spcBef>
                        <a:spcAft>
                          <a:spcPts val="0"/>
                        </a:spcAft>
                        <a:buNone/>
                      </a:pPr>
                      <a:r>
                        <a:rPr lang="en" sz="1200"/>
                        <a:t>Gap Statistic</a:t>
                      </a:r>
                      <a:endParaRPr sz="1200"/>
                    </a:p>
                  </a:txBody>
                  <a:tcPr marL="91425" marR="91425" marT="91425" marB="91425"/>
                </a:tc>
                <a:tc>
                  <a:txBody>
                    <a:bodyPr/>
                    <a:lstStyle/>
                    <a:p>
                      <a:pPr marL="0" lvl="0" indent="0" algn="ctr" rtl="0">
                        <a:spcBef>
                          <a:spcPts val="0"/>
                        </a:spcBef>
                        <a:spcAft>
                          <a:spcPts val="0"/>
                        </a:spcAft>
                        <a:buNone/>
                      </a:pPr>
                      <a:r>
                        <a:rPr lang="en" sz="1200"/>
                        <a:t>3</a:t>
                      </a:r>
                      <a:endParaRPr sz="1200"/>
                    </a:p>
                  </a:txBody>
                  <a:tcPr marL="91425" marR="91425" marT="91425" marB="91425"/>
                </a:tc>
                <a:extLst>
                  <a:ext uri="{0D108BD9-81ED-4DB2-BD59-A6C34878D82A}">
                    <a16:rowId xmlns:a16="http://schemas.microsoft.com/office/drawing/2014/main" val="10003"/>
                  </a:ext>
                </a:extLst>
              </a:tr>
            </a:tbl>
          </a:graphicData>
        </a:graphic>
      </p:graphicFrame>
      <p:pic>
        <p:nvPicPr>
          <p:cNvPr id="233" name="Google Shape;233;p38"/>
          <p:cNvPicPr preferRelativeResize="0"/>
          <p:nvPr/>
        </p:nvPicPr>
        <p:blipFill>
          <a:blip r:embed="rId3">
            <a:alphaModFix/>
          </a:blip>
          <a:stretch>
            <a:fillRect/>
          </a:stretch>
        </p:blipFill>
        <p:spPr>
          <a:xfrm>
            <a:off x="1526450" y="1120650"/>
            <a:ext cx="2059575" cy="1804201"/>
          </a:xfrm>
          <a:prstGeom prst="rect">
            <a:avLst/>
          </a:prstGeom>
          <a:noFill/>
          <a:ln>
            <a:noFill/>
          </a:ln>
        </p:spPr>
      </p:pic>
      <p:pic>
        <p:nvPicPr>
          <p:cNvPr id="234" name="Google Shape;234;p38"/>
          <p:cNvPicPr preferRelativeResize="0"/>
          <p:nvPr/>
        </p:nvPicPr>
        <p:blipFill>
          <a:blip r:embed="rId4">
            <a:alphaModFix/>
          </a:blip>
          <a:stretch>
            <a:fillRect/>
          </a:stretch>
        </p:blipFill>
        <p:spPr>
          <a:xfrm>
            <a:off x="5025874" y="1054050"/>
            <a:ext cx="2132673" cy="1868225"/>
          </a:xfrm>
          <a:prstGeom prst="rect">
            <a:avLst/>
          </a:prstGeom>
          <a:noFill/>
          <a:ln>
            <a:noFill/>
          </a:ln>
        </p:spPr>
      </p:pic>
      <p:pic>
        <p:nvPicPr>
          <p:cNvPr id="235" name="Google Shape;235;p38"/>
          <p:cNvPicPr preferRelativeResize="0"/>
          <p:nvPr/>
        </p:nvPicPr>
        <p:blipFill>
          <a:blip r:embed="rId5">
            <a:alphaModFix/>
          </a:blip>
          <a:stretch>
            <a:fillRect/>
          </a:stretch>
        </p:blipFill>
        <p:spPr>
          <a:xfrm>
            <a:off x="1526450" y="3107113"/>
            <a:ext cx="2184760" cy="1913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Hierarchical Clustering</a:t>
            </a:r>
            <a:endParaRPr>
              <a:solidFill>
                <a:schemeClr val="dk1"/>
              </a:solidFill>
            </a:endParaRPr>
          </a:p>
        </p:txBody>
      </p:sp>
      <p:pic>
        <p:nvPicPr>
          <p:cNvPr id="241" name="Google Shape;241;p39"/>
          <p:cNvPicPr preferRelativeResize="0"/>
          <p:nvPr/>
        </p:nvPicPr>
        <p:blipFill>
          <a:blip r:embed="rId3">
            <a:alphaModFix/>
          </a:blip>
          <a:stretch>
            <a:fillRect/>
          </a:stretch>
        </p:blipFill>
        <p:spPr>
          <a:xfrm>
            <a:off x="880464" y="712925"/>
            <a:ext cx="7383066" cy="4430576"/>
          </a:xfrm>
          <a:prstGeom prst="rect">
            <a:avLst/>
          </a:prstGeom>
          <a:noFill/>
          <a:ln>
            <a:noFill/>
          </a:ln>
        </p:spPr>
      </p:pic>
      <p:sp>
        <p:nvSpPr>
          <p:cNvPr id="242" name="Google Shape;242;p39"/>
          <p:cNvSpPr txBox="1"/>
          <p:nvPr/>
        </p:nvSpPr>
        <p:spPr>
          <a:xfrm>
            <a:off x="3948750" y="4615700"/>
            <a:ext cx="124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Dendrogram</a:t>
            </a:r>
            <a:endParaRPr>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0"/>
          <p:cNvSpPr/>
          <p:nvPr/>
        </p:nvSpPr>
        <p:spPr>
          <a:xfrm>
            <a:off x="4700675" y="819825"/>
            <a:ext cx="4290000" cy="4233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0"/>
          <p:cNvSpPr/>
          <p:nvPr/>
        </p:nvSpPr>
        <p:spPr>
          <a:xfrm>
            <a:off x="157225" y="819825"/>
            <a:ext cx="4290000" cy="4233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Hierarchical Clustering</a:t>
            </a:r>
            <a:endParaRPr>
              <a:solidFill>
                <a:schemeClr val="dk1"/>
              </a:solidFill>
            </a:endParaRPr>
          </a:p>
        </p:txBody>
      </p:sp>
      <p:sp>
        <p:nvSpPr>
          <p:cNvPr id="250" name="Google Shape;250;p40"/>
          <p:cNvSpPr txBox="1"/>
          <p:nvPr/>
        </p:nvSpPr>
        <p:spPr>
          <a:xfrm>
            <a:off x="1610463" y="4600400"/>
            <a:ext cx="74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K = 2</a:t>
            </a:r>
            <a:endParaRPr>
              <a:latin typeface="Proxima Nova"/>
              <a:ea typeface="Proxima Nova"/>
              <a:cs typeface="Proxima Nova"/>
              <a:sym typeface="Proxima Nova"/>
            </a:endParaRPr>
          </a:p>
        </p:txBody>
      </p:sp>
      <p:sp>
        <p:nvSpPr>
          <p:cNvPr id="251" name="Google Shape;251;p40"/>
          <p:cNvSpPr txBox="1"/>
          <p:nvPr/>
        </p:nvSpPr>
        <p:spPr>
          <a:xfrm>
            <a:off x="6340363" y="4600400"/>
            <a:ext cx="74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K = 3</a:t>
            </a:r>
            <a:endParaRPr>
              <a:latin typeface="Proxima Nova"/>
              <a:ea typeface="Proxima Nova"/>
              <a:cs typeface="Proxima Nova"/>
              <a:sym typeface="Proxima Nova"/>
            </a:endParaRPr>
          </a:p>
        </p:txBody>
      </p:sp>
      <p:pic>
        <p:nvPicPr>
          <p:cNvPr id="252" name="Google Shape;252;p40"/>
          <p:cNvPicPr preferRelativeResize="0"/>
          <p:nvPr/>
        </p:nvPicPr>
        <p:blipFill>
          <a:blip r:embed="rId3">
            <a:alphaModFix/>
          </a:blip>
          <a:stretch>
            <a:fillRect/>
          </a:stretch>
        </p:blipFill>
        <p:spPr>
          <a:xfrm>
            <a:off x="326426" y="2927937"/>
            <a:ext cx="2077625" cy="1699300"/>
          </a:xfrm>
          <a:prstGeom prst="rect">
            <a:avLst/>
          </a:prstGeom>
          <a:noFill/>
          <a:ln>
            <a:noFill/>
          </a:ln>
        </p:spPr>
      </p:pic>
      <p:pic>
        <p:nvPicPr>
          <p:cNvPr id="253" name="Google Shape;253;p40"/>
          <p:cNvPicPr preferRelativeResize="0"/>
          <p:nvPr/>
        </p:nvPicPr>
        <p:blipFill>
          <a:blip r:embed="rId4">
            <a:alphaModFix/>
          </a:blip>
          <a:stretch>
            <a:fillRect/>
          </a:stretch>
        </p:blipFill>
        <p:spPr>
          <a:xfrm>
            <a:off x="5001101" y="2927925"/>
            <a:ext cx="2077625" cy="1699326"/>
          </a:xfrm>
          <a:prstGeom prst="rect">
            <a:avLst/>
          </a:prstGeom>
          <a:noFill/>
          <a:ln>
            <a:noFill/>
          </a:ln>
        </p:spPr>
      </p:pic>
      <p:pic>
        <p:nvPicPr>
          <p:cNvPr id="254" name="Google Shape;254;p40"/>
          <p:cNvPicPr preferRelativeResize="0"/>
          <p:nvPr/>
        </p:nvPicPr>
        <p:blipFill>
          <a:blip r:embed="rId5">
            <a:alphaModFix/>
          </a:blip>
          <a:stretch>
            <a:fillRect/>
          </a:stretch>
        </p:blipFill>
        <p:spPr>
          <a:xfrm>
            <a:off x="1212725" y="1044550"/>
            <a:ext cx="2149970" cy="1883374"/>
          </a:xfrm>
          <a:prstGeom prst="rect">
            <a:avLst/>
          </a:prstGeom>
          <a:noFill/>
          <a:ln>
            <a:noFill/>
          </a:ln>
        </p:spPr>
      </p:pic>
      <p:pic>
        <p:nvPicPr>
          <p:cNvPr id="255" name="Google Shape;255;p40"/>
          <p:cNvPicPr preferRelativeResize="0"/>
          <p:nvPr/>
        </p:nvPicPr>
        <p:blipFill>
          <a:blip r:embed="rId6">
            <a:alphaModFix/>
          </a:blip>
          <a:stretch>
            <a:fillRect/>
          </a:stretch>
        </p:blipFill>
        <p:spPr>
          <a:xfrm>
            <a:off x="5698720" y="1031137"/>
            <a:ext cx="2180595" cy="1910201"/>
          </a:xfrm>
          <a:prstGeom prst="rect">
            <a:avLst/>
          </a:prstGeom>
          <a:noFill/>
          <a:ln>
            <a:noFill/>
          </a:ln>
        </p:spPr>
      </p:pic>
      <p:pic>
        <p:nvPicPr>
          <p:cNvPr id="256" name="Google Shape;256;p40"/>
          <p:cNvPicPr preferRelativeResize="0"/>
          <p:nvPr/>
        </p:nvPicPr>
        <p:blipFill>
          <a:blip r:embed="rId7">
            <a:alphaModFix/>
          </a:blip>
          <a:stretch>
            <a:fillRect/>
          </a:stretch>
        </p:blipFill>
        <p:spPr>
          <a:xfrm>
            <a:off x="2480320" y="3695400"/>
            <a:ext cx="1790806" cy="423911"/>
          </a:xfrm>
          <a:prstGeom prst="rect">
            <a:avLst/>
          </a:prstGeom>
          <a:noFill/>
          <a:ln>
            <a:noFill/>
          </a:ln>
        </p:spPr>
      </p:pic>
      <p:pic>
        <p:nvPicPr>
          <p:cNvPr id="257" name="Google Shape;257;p40"/>
          <p:cNvPicPr preferRelativeResize="0"/>
          <p:nvPr/>
        </p:nvPicPr>
        <p:blipFill>
          <a:blip r:embed="rId8">
            <a:alphaModFix/>
          </a:blip>
          <a:stretch>
            <a:fillRect/>
          </a:stretch>
        </p:blipFill>
        <p:spPr>
          <a:xfrm>
            <a:off x="7124595" y="3695400"/>
            <a:ext cx="1790805" cy="55489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1"/>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Hierarchical Clustering</a:t>
            </a:r>
            <a:endParaRPr>
              <a:solidFill>
                <a:schemeClr val="dk1"/>
              </a:solidFill>
            </a:endParaRPr>
          </a:p>
        </p:txBody>
      </p:sp>
      <p:sp>
        <p:nvSpPr>
          <p:cNvPr id="263" name="Google Shape;263;p41"/>
          <p:cNvSpPr txBox="1"/>
          <p:nvPr/>
        </p:nvSpPr>
        <p:spPr>
          <a:xfrm>
            <a:off x="5904925" y="1107075"/>
            <a:ext cx="2017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Bootstrap Sampling: 30 samples</a:t>
            </a:r>
            <a:endParaRPr>
              <a:latin typeface="Proxima Nova"/>
              <a:ea typeface="Proxima Nova"/>
              <a:cs typeface="Proxima Nova"/>
              <a:sym typeface="Proxima Nova"/>
            </a:endParaRPr>
          </a:p>
        </p:txBody>
      </p:sp>
      <p:pic>
        <p:nvPicPr>
          <p:cNvPr id="264" name="Google Shape;264;p41"/>
          <p:cNvPicPr preferRelativeResize="0"/>
          <p:nvPr/>
        </p:nvPicPr>
        <p:blipFill>
          <a:blip r:embed="rId3">
            <a:alphaModFix/>
          </a:blip>
          <a:stretch>
            <a:fillRect/>
          </a:stretch>
        </p:blipFill>
        <p:spPr>
          <a:xfrm>
            <a:off x="692900" y="830675"/>
            <a:ext cx="4709788" cy="41257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933900" y="1793550"/>
            <a:ext cx="7276200" cy="1556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5000"/>
              <a:t>Introduction</a:t>
            </a:r>
            <a:endParaRPr sz="5000">
              <a:latin typeface="Proxima Nova Semibold"/>
              <a:ea typeface="Proxima Nova Semibold"/>
              <a:cs typeface="Proxima Nova Semibold"/>
              <a:sym typeface="Proxima Nova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2"/>
          <p:cNvSpPr txBox="1">
            <a:spLocks noGrp="1"/>
          </p:cNvSpPr>
          <p:nvPr>
            <p:ph type="title"/>
          </p:nvPr>
        </p:nvSpPr>
        <p:spPr>
          <a:xfrm>
            <a:off x="311700" y="216425"/>
            <a:ext cx="6002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CLARA</a:t>
            </a:r>
            <a:endParaRPr>
              <a:solidFill>
                <a:schemeClr val="dk1"/>
              </a:solidFill>
            </a:endParaRPr>
          </a:p>
        </p:txBody>
      </p:sp>
      <p:pic>
        <p:nvPicPr>
          <p:cNvPr id="270" name="Google Shape;270;p42"/>
          <p:cNvPicPr preferRelativeResize="0"/>
          <p:nvPr/>
        </p:nvPicPr>
        <p:blipFill>
          <a:blip r:embed="rId3">
            <a:alphaModFix/>
          </a:blip>
          <a:stretch>
            <a:fillRect/>
          </a:stretch>
        </p:blipFill>
        <p:spPr>
          <a:xfrm>
            <a:off x="533377" y="1268218"/>
            <a:ext cx="3746110" cy="1887616"/>
          </a:xfrm>
          <a:prstGeom prst="rect">
            <a:avLst/>
          </a:prstGeom>
          <a:noFill/>
          <a:ln>
            <a:noFill/>
          </a:ln>
        </p:spPr>
      </p:pic>
      <p:pic>
        <p:nvPicPr>
          <p:cNvPr id="271" name="Google Shape;271;p42"/>
          <p:cNvPicPr preferRelativeResize="0"/>
          <p:nvPr/>
        </p:nvPicPr>
        <p:blipFill>
          <a:blip r:embed="rId4">
            <a:alphaModFix/>
          </a:blip>
          <a:stretch>
            <a:fillRect/>
          </a:stretch>
        </p:blipFill>
        <p:spPr>
          <a:xfrm>
            <a:off x="533377" y="3230054"/>
            <a:ext cx="3746110" cy="1864529"/>
          </a:xfrm>
          <a:prstGeom prst="rect">
            <a:avLst/>
          </a:prstGeom>
          <a:noFill/>
          <a:ln>
            <a:noFill/>
          </a:ln>
        </p:spPr>
      </p:pic>
      <p:pic>
        <p:nvPicPr>
          <p:cNvPr id="272" name="Google Shape;272;p42"/>
          <p:cNvPicPr preferRelativeResize="0"/>
          <p:nvPr/>
        </p:nvPicPr>
        <p:blipFill>
          <a:blip r:embed="rId5">
            <a:alphaModFix/>
          </a:blip>
          <a:stretch>
            <a:fillRect/>
          </a:stretch>
        </p:blipFill>
        <p:spPr>
          <a:xfrm>
            <a:off x="4374526" y="1261875"/>
            <a:ext cx="3748372" cy="1900276"/>
          </a:xfrm>
          <a:prstGeom prst="rect">
            <a:avLst/>
          </a:prstGeom>
          <a:noFill/>
          <a:ln>
            <a:noFill/>
          </a:ln>
        </p:spPr>
      </p:pic>
      <p:graphicFrame>
        <p:nvGraphicFramePr>
          <p:cNvPr id="273" name="Google Shape;273;p42"/>
          <p:cNvGraphicFramePr/>
          <p:nvPr/>
        </p:nvGraphicFramePr>
        <p:xfrm>
          <a:off x="5132500" y="3427673"/>
          <a:ext cx="3000000" cy="3000000"/>
        </p:xfrm>
        <a:graphic>
          <a:graphicData uri="http://schemas.openxmlformats.org/drawingml/2006/table">
            <a:tbl>
              <a:tblPr>
                <a:noFill/>
                <a:tableStyleId>{07BD2E53-F037-4BAC-BDCB-605B80E85B59}</a:tableStyleId>
              </a:tblPr>
              <a:tblGrid>
                <a:gridCol w="1061700">
                  <a:extLst>
                    <a:ext uri="{9D8B030D-6E8A-4147-A177-3AD203B41FA5}">
                      <a16:colId xmlns:a16="http://schemas.microsoft.com/office/drawing/2014/main" val="20000"/>
                    </a:ext>
                  </a:extLst>
                </a:gridCol>
                <a:gridCol w="2227375">
                  <a:extLst>
                    <a:ext uri="{9D8B030D-6E8A-4147-A177-3AD203B41FA5}">
                      <a16:colId xmlns:a16="http://schemas.microsoft.com/office/drawing/2014/main" val="20001"/>
                    </a:ext>
                  </a:extLst>
                </a:gridCol>
              </a:tblGrid>
              <a:tr h="365175">
                <a:tc>
                  <a:txBody>
                    <a:bodyPr/>
                    <a:lstStyle/>
                    <a:p>
                      <a:pPr marL="0" lvl="0" indent="0" algn="l" rtl="0">
                        <a:spcBef>
                          <a:spcPts val="0"/>
                        </a:spcBef>
                        <a:spcAft>
                          <a:spcPts val="0"/>
                        </a:spcAft>
                        <a:buNone/>
                      </a:pPr>
                      <a:r>
                        <a:rPr lang="en" sz="1200" b="1"/>
                        <a:t>Method</a:t>
                      </a:r>
                      <a:endParaRPr sz="1200" b="1"/>
                    </a:p>
                  </a:txBody>
                  <a:tcPr marL="91425" marR="91425" marT="91425" marB="91425"/>
                </a:tc>
                <a:tc>
                  <a:txBody>
                    <a:bodyPr/>
                    <a:lstStyle/>
                    <a:p>
                      <a:pPr marL="0" lvl="0" indent="0" algn="ctr" rtl="0">
                        <a:spcBef>
                          <a:spcPts val="0"/>
                        </a:spcBef>
                        <a:spcAft>
                          <a:spcPts val="0"/>
                        </a:spcAft>
                        <a:buNone/>
                      </a:pPr>
                      <a:r>
                        <a:rPr lang="en" sz="1200" b="1"/>
                        <a:t>Optimal Number of Clusters</a:t>
                      </a:r>
                      <a:endParaRPr sz="1200" b="1"/>
                    </a:p>
                  </a:txBody>
                  <a:tcPr marL="91425" marR="91425" marT="91425" marB="91425"/>
                </a:tc>
                <a:extLst>
                  <a:ext uri="{0D108BD9-81ED-4DB2-BD59-A6C34878D82A}">
                    <a16:rowId xmlns:a16="http://schemas.microsoft.com/office/drawing/2014/main" val="10000"/>
                  </a:ext>
                </a:extLst>
              </a:tr>
              <a:tr h="336775">
                <a:tc>
                  <a:txBody>
                    <a:bodyPr/>
                    <a:lstStyle/>
                    <a:p>
                      <a:pPr marL="0" lvl="0" indent="0" algn="l" rtl="0">
                        <a:spcBef>
                          <a:spcPts val="0"/>
                        </a:spcBef>
                        <a:spcAft>
                          <a:spcPts val="0"/>
                        </a:spcAft>
                        <a:buNone/>
                      </a:pPr>
                      <a:r>
                        <a:rPr lang="en" sz="1200"/>
                        <a:t>Elbow</a:t>
                      </a:r>
                      <a:endParaRPr sz="1200"/>
                    </a:p>
                  </a:txBody>
                  <a:tcPr marL="91425" marR="91425" marT="91425" marB="91425"/>
                </a:tc>
                <a:tc>
                  <a:txBody>
                    <a:bodyPr/>
                    <a:lstStyle/>
                    <a:p>
                      <a:pPr marL="0" lvl="0" indent="0" algn="ctr" rtl="0">
                        <a:spcBef>
                          <a:spcPts val="0"/>
                        </a:spcBef>
                        <a:spcAft>
                          <a:spcPts val="0"/>
                        </a:spcAft>
                        <a:buNone/>
                      </a:pPr>
                      <a:r>
                        <a:rPr lang="en" sz="1200"/>
                        <a:t>3</a:t>
                      </a:r>
                      <a:endParaRPr sz="1200"/>
                    </a:p>
                  </a:txBody>
                  <a:tcPr marL="91425" marR="91425" marT="91425" marB="91425"/>
                </a:tc>
                <a:extLst>
                  <a:ext uri="{0D108BD9-81ED-4DB2-BD59-A6C34878D82A}">
                    <a16:rowId xmlns:a16="http://schemas.microsoft.com/office/drawing/2014/main" val="10001"/>
                  </a:ext>
                </a:extLst>
              </a:tr>
              <a:tr h="336775">
                <a:tc>
                  <a:txBody>
                    <a:bodyPr/>
                    <a:lstStyle/>
                    <a:p>
                      <a:pPr marL="0" lvl="0" indent="0" algn="l" rtl="0">
                        <a:spcBef>
                          <a:spcPts val="0"/>
                        </a:spcBef>
                        <a:spcAft>
                          <a:spcPts val="0"/>
                        </a:spcAft>
                        <a:buNone/>
                      </a:pPr>
                      <a:r>
                        <a:rPr lang="en" sz="1200"/>
                        <a:t>Silhouette</a:t>
                      </a:r>
                      <a:endParaRPr sz="1200"/>
                    </a:p>
                  </a:txBody>
                  <a:tcPr marL="91425" marR="91425" marT="91425" marB="91425"/>
                </a:tc>
                <a:tc>
                  <a:txBody>
                    <a:bodyPr/>
                    <a:lstStyle/>
                    <a:p>
                      <a:pPr marL="0" lvl="0" indent="0" algn="ctr" rtl="0">
                        <a:spcBef>
                          <a:spcPts val="0"/>
                        </a:spcBef>
                        <a:spcAft>
                          <a:spcPts val="0"/>
                        </a:spcAft>
                        <a:buNone/>
                      </a:pPr>
                      <a:r>
                        <a:rPr lang="en" sz="1200"/>
                        <a:t>2</a:t>
                      </a:r>
                      <a:endParaRPr sz="1200"/>
                    </a:p>
                  </a:txBody>
                  <a:tcPr marL="91425" marR="91425" marT="91425" marB="91425"/>
                </a:tc>
                <a:extLst>
                  <a:ext uri="{0D108BD9-81ED-4DB2-BD59-A6C34878D82A}">
                    <a16:rowId xmlns:a16="http://schemas.microsoft.com/office/drawing/2014/main" val="10002"/>
                  </a:ext>
                </a:extLst>
              </a:tr>
              <a:tr h="336775">
                <a:tc>
                  <a:txBody>
                    <a:bodyPr/>
                    <a:lstStyle/>
                    <a:p>
                      <a:pPr marL="0" lvl="0" indent="0" algn="l" rtl="0">
                        <a:spcBef>
                          <a:spcPts val="0"/>
                        </a:spcBef>
                        <a:spcAft>
                          <a:spcPts val="0"/>
                        </a:spcAft>
                        <a:buNone/>
                      </a:pPr>
                      <a:r>
                        <a:rPr lang="en" sz="1200"/>
                        <a:t>Gap Statistic</a:t>
                      </a:r>
                      <a:endParaRPr sz="1200"/>
                    </a:p>
                  </a:txBody>
                  <a:tcPr marL="91425" marR="91425" marT="91425" marB="91425"/>
                </a:tc>
                <a:tc>
                  <a:txBody>
                    <a:bodyPr/>
                    <a:lstStyle/>
                    <a:p>
                      <a:pPr marL="0" lvl="0" indent="0" algn="ctr" rtl="0">
                        <a:spcBef>
                          <a:spcPts val="0"/>
                        </a:spcBef>
                        <a:spcAft>
                          <a:spcPts val="0"/>
                        </a:spcAft>
                        <a:buNone/>
                      </a:pPr>
                      <a:r>
                        <a:rPr lang="en" sz="1200"/>
                        <a:t>3</a:t>
                      </a:r>
                      <a:endParaRPr sz="1200"/>
                    </a:p>
                  </a:txBody>
                  <a:tcPr marL="91425" marR="91425" marT="91425" marB="91425"/>
                </a:tc>
                <a:extLst>
                  <a:ext uri="{0D108BD9-81ED-4DB2-BD59-A6C34878D82A}">
                    <a16:rowId xmlns:a16="http://schemas.microsoft.com/office/drawing/2014/main" val="10003"/>
                  </a:ext>
                </a:extLst>
              </a:tr>
            </a:tbl>
          </a:graphicData>
        </a:graphic>
      </p:graphicFrame>
      <p:sp>
        <p:nvSpPr>
          <p:cNvPr id="274" name="Google Shape;274;p42"/>
          <p:cNvSpPr txBox="1">
            <a:spLocks noGrp="1"/>
          </p:cNvSpPr>
          <p:nvPr>
            <p:ph type="body" idx="1"/>
          </p:nvPr>
        </p:nvSpPr>
        <p:spPr>
          <a:xfrm>
            <a:off x="661050" y="746400"/>
            <a:ext cx="6107700" cy="522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b="1"/>
              <a:t>Optimal Number of Clusters</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3"/>
          <p:cNvSpPr txBox="1"/>
          <p:nvPr/>
        </p:nvSpPr>
        <p:spPr>
          <a:xfrm>
            <a:off x="355225" y="309400"/>
            <a:ext cx="4148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1"/>
                </a:solidFill>
                <a:latin typeface="Alfa Slab One"/>
                <a:ea typeface="Alfa Slab One"/>
                <a:cs typeface="Alfa Slab One"/>
                <a:sym typeface="Alfa Slab One"/>
              </a:rPr>
              <a:t>CLARA</a:t>
            </a:r>
            <a:endParaRPr/>
          </a:p>
        </p:txBody>
      </p:sp>
      <p:grpSp>
        <p:nvGrpSpPr>
          <p:cNvPr id="280" name="Google Shape;280;p43"/>
          <p:cNvGrpSpPr/>
          <p:nvPr/>
        </p:nvGrpSpPr>
        <p:grpSpPr>
          <a:xfrm>
            <a:off x="355223" y="1560398"/>
            <a:ext cx="8641228" cy="2196976"/>
            <a:chOff x="355215" y="1548862"/>
            <a:chExt cx="8989106" cy="2288993"/>
          </a:xfrm>
        </p:grpSpPr>
        <p:pic>
          <p:nvPicPr>
            <p:cNvPr id="281" name="Google Shape;281;p43"/>
            <p:cNvPicPr preferRelativeResize="0"/>
            <p:nvPr/>
          </p:nvPicPr>
          <p:blipFill>
            <a:blip r:embed="rId3">
              <a:alphaModFix/>
            </a:blip>
            <a:stretch>
              <a:fillRect/>
            </a:stretch>
          </p:blipFill>
          <p:spPr>
            <a:xfrm>
              <a:off x="355215" y="1548862"/>
              <a:ext cx="4418358" cy="2288993"/>
            </a:xfrm>
            <a:prstGeom prst="rect">
              <a:avLst/>
            </a:prstGeom>
            <a:noFill/>
            <a:ln>
              <a:noFill/>
            </a:ln>
          </p:spPr>
        </p:pic>
        <p:pic>
          <p:nvPicPr>
            <p:cNvPr id="282" name="Google Shape;282;p43"/>
            <p:cNvPicPr preferRelativeResize="0"/>
            <p:nvPr/>
          </p:nvPicPr>
          <p:blipFill>
            <a:blip r:embed="rId4">
              <a:alphaModFix/>
            </a:blip>
            <a:stretch>
              <a:fillRect/>
            </a:stretch>
          </p:blipFill>
          <p:spPr>
            <a:xfrm>
              <a:off x="4925964" y="1554725"/>
              <a:ext cx="4418357" cy="2277261"/>
            </a:xfrm>
            <a:prstGeom prst="rect">
              <a:avLst/>
            </a:prstGeom>
            <a:noFill/>
            <a:ln>
              <a:noFill/>
            </a:ln>
          </p:spPr>
        </p:pic>
      </p:grpSp>
      <p:sp>
        <p:nvSpPr>
          <p:cNvPr id="283" name="Google Shape;283;p43"/>
          <p:cNvSpPr txBox="1">
            <a:spLocks noGrp="1"/>
          </p:cNvSpPr>
          <p:nvPr>
            <p:ph type="body" idx="1"/>
          </p:nvPr>
        </p:nvSpPr>
        <p:spPr>
          <a:xfrm>
            <a:off x="2055175" y="3859031"/>
            <a:ext cx="748200" cy="462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K = 2</a:t>
            </a:r>
            <a:endParaRPr/>
          </a:p>
        </p:txBody>
      </p:sp>
      <p:sp>
        <p:nvSpPr>
          <p:cNvPr id="284" name="Google Shape;284;p43"/>
          <p:cNvSpPr txBox="1">
            <a:spLocks noGrp="1"/>
          </p:cNvSpPr>
          <p:nvPr>
            <p:ph type="body" idx="1"/>
          </p:nvPr>
        </p:nvSpPr>
        <p:spPr>
          <a:xfrm>
            <a:off x="6467225" y="3859031"/>
            <a:ext cx="748200" cy="462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K = 3</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4"/>
          <p:cNvSpPr txBox="1"/>
          <p:nvPr/>
        </p:nvSpPr>
        <p:spPr>
          <a:xfrm>
            <a:off x="355225" y="157000"/>
            <a:ext cx="7694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1"/>
                </a:solidFill>
                <a:latin typeface="Alfa Slab One"/>
                <a:ea typeface="Alfa Slab One"/>
                <a:cs typeface="Alfa Slab One"/>
                <a:sym typeface="Alfa Slab One"/>
              </a:rPr>
              <a:t>CLARA</a:t>
            </a:r>
            <a:endParaRPr/>
          </a:p>
        </p:txBody>
      </p:sp>
      <p:sp>
        <p:nvSpPr>
          <p:cNvPr id="290" name="Google Shape;290;p44"/>
          <p:cNvSpPr txBox="1">
            <a:spLocks noGrp="1"/>
          </p:cNvSpPr>
          <p:nvPr>
            <p:ph type="body" idx="1"/>
          </p:nvPr>
        </p:nvSpPr>
        <p:spPr>
          <a:xfrm>
            <a:off x="661050" y="822600"/>
            <a:ext cx="6107700" cy="522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b="1"/>
              <a:t>Internal Validation</a:t>
            </a:r>
            <a:r>
              <a:rPr lang="en" sz="2000"/>
              <a:t> - Silhouette (Si) Coefficient</a:t>
            </a:r>
            <a:endParaRPr sz="2000"/>
          </a:p>
        </p:txBody>
      </p:sp>
      <p:grpSp>
        <p:nvGrpSpPr>
          <p:cNvPr id="291" name="Google Shape;291;p44"/>
          <p:cNvGrpSpPr/>
          <p:nvPr/>
        </p:nvGrpSpPr>
        <p:grpSpPr>
          <a:xfrm>
            <a:off x="379803" y="1400714"/>
            <a:ext cx="8686795" cy="2104236"/>
            <a:chOff x="379725" y="1019613"/>
            <a:chExt cx="8605047" cy="2084847"/>
          </a:xfrm>
        </p:grpSpPr>
        <p:pic>
          <p:nvPicPr>
            <p:cNvPr id="292" name="Google Shape;292;p44"/>
            <p:cNvPicPr preferRelativeResize="0"/>
            <p:nvPr/>
          </p:nvPicPr>
          <p:blipFill>
            <a:blip r:embed="rId3">
              <a:alphaModFix/>
            </a:blip>
            <a:stretch>
              <a:fillRect/>
            </a:stretch>
          </p:blipFill>
          <p:spPr>
            <a:xfrm>
              <a:off x="379725" y="1019613"/>
              <a:ext cx="4311811" cy="2084832"/>
            </a:xfrm>
            <a:prstGeom prst="rect">
              <a:avLst/>
            </a:prstGeom>
            <a:noFill/>
            <a:ln>
              <a:noFill/>
            </a:ln>
          </p:spPr>
        </p:pic>
        <p:pic>
          <p:nvPicPr>
            <p:cNvPr id="293" name="Google Shape;293;p44"/>
            <p:cNvPicPr preferRelativeResize="0"/>
            <p:nvPr/>
          </p:nvPicPr>
          <p:blipFill>
            <a:blip r:embed="rId4">
              <a:alphaModFix/>
            </a:blip>
            <a:stretch>
              <a:fillRect/>
            </a:stretch>
          </p:blipFill>
          <p:spPr>
            <a:xfrm>
              <a:off x="4767725" y="1019627"/>
              <a:ext cx="4217047" cy="2084832"/>
            </a:xfrm>
            <a:prstGeom prst="rect">
              <a:avLst/>
            </a:prstGeom>
            <a:noFill/>
            <a:ln>
              <a:noFill/>
            </a:ln>
          </p:spPr>
        </p:pic>
      </p:grpSp>
      <p:sp>
        <p:nvSpPr>
          <p:cNvPr id="294" name="Google Shape;294;p44"/>
          <p:cNvSpPr txBox="1">
            <a:spLocks noGrp="1"/>
          </p:cNvSpPr>
          <p:nvPr>
            <p:ph type="body" idx="1"/>
          </p:nvPr>
        </p:nvSpPr>
        <p:spPr>
          <a:xfrm>
            <a:off x="2055175" y="3478031"/>
            <a:ext cx="748200" cy="462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K = 2</a:t>
            </a:r>
            <a:endParaRPr/>
          </a:p>
        </p:txBody>
      </p:sp>
      <p:sp>
        <p:nvSpPr>
          <p:cNvPr id="295" name="Google Shape;295;p44"/>
          <p:cNvSpPr txBox="1">
            <a:spLocks noGrp="1"/>
          </p:cNvSpPr>
          <p:nvPr>
            <p:ph type="body" idx="1"/>
          </p:nvPr>
        </p:nvSpPr>
        <p:spPr>
          <a:xfrm>
            <a:off x="6467225" y="3478031"/>
            <a:ext cx="748200" cy="462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K = 3</a:t>
            </a:r>
            <a:endParaRPr/>
          </a:p>
        </p:txBody>
      </p:sp>
      <p:pic>
        <p:nvPicPr>
          <p:cNvPr id="296" name="Google Shape;296;p44"/>
          <p:cNvPicPr preferRelativeResize="0"/>
          <p:nvPr/>
        </p:nvPicPr>
        <p:blipFill>
          <a:blip r:embed="rId5">
            <a:alphaModFix/>
          </a:blip>
          <a:stretch>
            <a:fillRect/>
          </a:stretch>
        </p:blipFill>
        <p:spPr>
          <a:xfrm>
            <a:off x="544100" y="4063775"/>
            <a:ext cx="3770347" cy="863775"/>
          </a:xfrm>
          <a:prstGeom prst="rect">
            <a:avLst/>
          </a:prstGeom>
          <a:noFill/>
          <a:ln>
            <a:noFill/>
          </a:ln>
          <a:effectLst>
            <a:outerShdw blurRad="57150" dist="19050" dir="5400000" algn="bl" rotWithShape="0">
              <a:srgbClr val="000000">
                <a:alpha val="50000"/>
              </a:srgbClr>
            </a:outerShdw>
          </a:effectLst>
        </p:spPr>
      </p:pic>
      <p:pic>
        <p:nvPicPr>
          <p:cNvPr id="297" name="Google Shape;297;p44"/>
          <p:cNvPicPr preferRelativeResize="0"/>
          <p:nvPr/>
        </p:nvPicPr>
        <p:blipFill>
          <a:blip r:embed="rId6">
            <a:alphaModFix/>
          </a:blip>
          <a:stretch>
            <a:fillRect/>
          </a:stretch>
        </p:blipFill>
        <p:spPr>
          <a:xfrm>
            <a:off x="4957663" y="3949775"/>
            <a:ext cx="3767328" cy="100584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p:nvPr/>
        </p:nvSpPr>
        <p:spPr>
          <a:xfrm>
            <a:off x="355225" y="385600"/>
            <a:ext cx="5454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1"/>
                </a:solidFill>
                <a:latin typeface="Alfa Slab One"/>
                <a:ea typeface="Alfa Slab One"/>
                <a:cs typeface="Alfa Slab One"/>
                <a:sym typeface="Alfa Slab One"/>
              </a:rPr>
              <a:t>CLARA</a:t>
            </a:r>
            <a:endParaRPr/>
          </a:p>
        </p:txBody>
      </p:sp>
      <p:sp>
        <p:nvSpPr>
          <p:cNvPr id="303" name="Google Shape;303;p45"/>
          <p:cNvSpPr txBox="1">
            <a:spLocks noGrp="1"/>
          </p:cNvSpPr>
          <p:nvPr>
            <p:ph type="body" idx="1"/>
          </p:nvPr>
        </p:nvSpPr>
        <p:spPr>
          <a:xfrm>
            <a:off x="355225" y="1164825"/>
            <a:ext cx="4018800" cy="78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700" b="1"/>
              <a:t>Internal Validation</a:t>
            </a:r>
            <a:r>
              <a:rPr lang="en" sz="1700"/>
              <a:t> - Dunn Index</a:t>
            </a:r>
            <a:endParaRPr sz="1700"/>
          </a:p>
        </p:txBody>
      </p:sp>
      <p:graphicFrame>
        <p:nvGraphicFramePr>
          <p:cNvPr id="304" name="Google Shape;304;p45"/>
          <p:cNvGraphicFramePr/>
          <p:nvPr/>
        </p:nvGraphicFramePr>
        <p:xfrm>
          <a:off x="508500" y="1615800"/>
          <a:ext cx="3000000" cy="3000000"/>
        </p:xfrm>
        <a:graphic>
          <a:graphicData uri="http://schemas.openxmlformats.org/drawingml/2006/table">
            <a:tbl>
              <a:tblPr>
                <a:noFill/>
                <a:tableStyleId>{07BD2E53-F037-4BAC-BDCB-605B80E85B59}</a:tableStyleId>
              </a:tblPr>
              <a:tblGrid>
                <a:gridCol w="2165950">
                  <a:extLst>
                    <a:ext uri="{9D8B030D-6E8A-4147-A177-3AD203B41FA5}">
                      <a16:colId xmlns:a16="http://schemas.microsoft.com/office/drawing/2014/main" val="20000"/>
                    </a:ext>
                  </a:extLst>
                </a:gridCol>
                <a:gridCol w="1976500">
                  <a:extLst>
                    <a:ext uri="{9D8B030D-6E8A-4147-A177-3AD203B41FA5}">
                      <a16:colId xmlns:a16="http://schemas.microsoft.com/office/drawing/2014/main" val="20001"/>
                    </a:ext>
                  </a:extLst>
                </a:gridCol>
              </a:tblGrid>
              <a:tr h="284325">
                <a:tc>
                  <a:txBody>
                    <a:bodyPr/>
                    <a:lstStyle/>
                    <a:p>
                      <a:pPr marL="0" lvl="0" indent="0" algn="ctr" rtl="0">
                        <a:spcBef>
                          <a:spcPts val="0"/>
                        </a:spcBef>
                        <a:spcAft>
                          <a:spcPts val="0"/>
                        </a:spcAft>
                        <a:buNone/>
                      </a:pPr>
                      <a:r>
                        <a:rPr lang="en" sz="1300" b="1">
                          <a:solidFill>
                            <a:schemeClr val="dk2"/>
                          </a:solidFill>
                          <a:latin typeface="Proxima Nova"/>
                          <a:ea typeface="Proxima Nova"/>
                          <a:cs typeface="Proxima Nova"/>
                          <a:sym typeface="Proxima Nova"/>
                        </a:rPr>
                        <a:t>Number of Clusters</a:t>
                      </a:r>
                      <a:endParaRPr sz="1300" b="1">
                        <a:solidFill>
                          <a:schemeClr val="dk2"/>
                        </a:solidFill>
                        <a:latin typeface="Proxima Nova"/>
                        <a:ea typeface="Proxima Nova"/>
                        <a:cs typeface="Proxima Nova"/>
                        <a:sym typeface="Proxima Nova"/>
                      </a:endParaRPr>
                    </a:p>
                  </a:txBody>
                  <a:tcPr marL="91425" marR="91425" marT="91425" marB="91425" anchor="ctr"/>
                </a:tc>
                <a:tc>
                  <a:txBody>
                    <a:bodyPr/>
                    <a:lstStyle/>
                    <a:p>
                      <a:pPr marL="0" lvl="0" indent="0" algn="ctr" rtl="0">
                        <a:spcBef>
                          <a:spcPts val="0"/>
                        </a:spcBef>
                        <a:spcAft>
                          <a:spcPts val="0"/>
                        </a:spcAft>
                        <a:buNone/>
                      </a:pPr>
                      <a:r>
                        <a:rPr lang="en" sz="1300" b="1">
                          <a:solidFill>
                            <a:schemeClr val="dk2"/>
                          </a:solidFill>
                          <a:latin typeface="Proxima Nova"/>
                          <a:ea typeface="Proxima Nova"/>
                          <a:cs typeface="Proxima Nova"/>
                          <a:sym typeface="Proxima Nova"/>
                        </a:rPr>
                        <a:t>Dunn</a:t>
                      </a:r>
                      <a:endParaRPr sz="1300" b="1">
                        <a:solidFill>
                          <a:schemeClr val="dk2"/>
                        </a:solidFill>
                        <a:latin typeface="Proxima Nova"/>
                        <a:ea typeface="Proxima Nova"/>
                        <a:cs typeface="Proxima Nova"/>
                        <a:sym typeface="Proxima Nova"/>
                      </a:endParaRPr>
                    </a:p>
                  </a:txBody>
                  <a:tcPr marL="91425" marR="91425" marT="91425" marB="91425" anchor="ctr"/>
                </a:tc>
                <a:extLst>
                  <a:ext uri="{0D108BD9-81ED-4DB2-BD59-A6C34878D82A}">
                    <a16:rowId xmlns:a16="http://schemas.microsoft.com/office/drawing/2014/main" val="10000"/>
                  </a:ext>
                </a:extLst>
              </a:tr>
              <a:tr h="396225">
                <a:tc>
                  <a:txBody>
                    <a:bodyPr/>
                    <a:lstStyle/>
                    <a:p>
                      <a:pPr marL="0" lvl="0" indent="0" algn="ctr" rtl="0">
                        <a:spcBef>
                          <a:spcPts val="0"/>
                        </a:spcBef>
                        <a:spcAft>
                          <a:spcPts val="0"/>
                        </a:spcAft>
                        <a:buNone/>
                      </a:pPr>
                      <a:r>
                        <a:rPr lang="en" sz="1300">
                          <a:solidFill>
                            <a:schemeClr val="dk2"/>
                          </a:solidFill>
                          <a:latin typeface="Proxima Nova"/>
                          <a:ea typeface="Proxima Nova"/>
                          <a:cs typeface="Proxima Nova"/>
                          <a:sym typeface="Proxima Nova"/>
                        </a:rPr>
                        <a:t>2</a:t>
                      </a:r>
                      <a:endParaRPr sz="1300">
                        <a:solidFill>
                          <a:schemeClr val="dk2"/>
                        </a:solidFill>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300">
                          <a:solidFill>
                            <a:schemeClr val="dk2"/>
                          </a:solidFill>
                          <a:latin typeface="Proxima Nova"/>
                          <a:ea typeface="Proxima Nova"/>
                          <a:cs typeface="Proxima Nova"/>
                          <a:sym typeface="Proxima Nova"/>
                        </a:rPr>
                        <a:t>0.0293</a:t>
                      </a:r>
                      <a:endParaRPr sz="1300">
                        <a:solidFill>
                          <a:schemeClr val="dk2"/>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25">
                <a:tc>
                  <a:txBody>
                    <a:bodyPr/>
                    <a:lstStyle/>
                    <a:p>
                      <a:pPr marL="0" lvl="0" indent="0" algn="ctr" rtl="0">
                        <a:spcBef>
                          <a:spcPts val="0"/>
                        </a:spcBef>
                        <a:spcAft>
                          <a:spcPts val="0"/>
                        </a:spcAft>
                        <a:buNone/>
                      </a:pPr>
                      <a:r>
                        <a:rPr lang="en" sz="1300">
                          <a:solidFill>
                            <a:schemeClr val="dk2"/>
                          </a:solidFill>
                          <a:latin typeface="Proxima Nova"/>
                          <a:ea typeface="Proxima Nova"/>
                          <a:cs typeface="Proxima Nova"/>
                          <a:sym typeface="Proxima Nova"/>
                        </a:rPr>
                        <a:t>3</a:t>
                      </a:r>
                      <a:endParaRPr sz="1300">
                        <a:solidFill>
                          <a:schemeClr val="dk2"/>
                        </a:solidFill>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300">
                          <a:solidFill>
                            <a:schemeClr val="dk2"/>
                          </a:solidFill>
                          <a:latin typeface="Proxima Nova"/>
                          <a:ea typeface="Proxima Nova"/>
                          <a:cs typeface="Proxima Nova"/>
                          <a:sym typeface="Proxima Nova"/>
                        </a:rPr>
                        <a:t>0.0261</a:t>
                      </a:r>
                      <a:endParaRPr sz="1300">
                        <a:solidFill>
                          <a:schemeClr val="dk2"/>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bl>
          </a:graphicData>
        </a:graphic>
      </p:graphicFrame>
      <p:sp>
        <p:nvSpPr>
          <p:cNvPr id="305" name="Google Shape;305;p45"/>
          <p:cNvSpPr txBox="1">
            <a:spLocks noGrp="1"/>
          </p:cNvSpPr>
          <p:nvPr>
            <p:ph type="body" idx="1"/>
          </p:nvPr>
        </p:nvSpPr>
        <p:spPr>
          <a:xfrm>
            <a:off x="355225" y="2961913"/>
            <a:ext cx="4449000" cy="84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External Validation</a:t>
            </a:r>
            <a:r>
              <a:rPr lang="en" sz="1700"/>
              <a:t> - Corrected Rand Index &amp; Meila’s Variation Index VI</a:t>
            </a:r>
            <a:endParaRPr sz="1700"/>
          </a:p>
        </p:txBody>
      </p:sp>
      <p:graphicFrame>
        <p:nvGraphicFramePr>
          <p:cNvPr id="306" name="Google Shape;306;p45"/>
          <p:cNvGraphicFramePr/>
          <p:nvPr/>
        </p:nvGraphicFramePr>
        <p:xfrm>
          <a:off x="448850" y="3810025"/>
          <a:ext cx="3000000" cy="3000000"/>
        </p:xfrm>
        <a:graphic>
          <a:graphicData uri="http://schemas.openxmlformats.org/drawingml/2006/table">
            <a:tbl>
              <a:tblPr>
                <a:noFill/>
                <a:tableStyleId>{07BD2E53-F037-4BAC-BDCB-605B80E85B59}</a:tableStyleId>
              </a:tblPr>
              <a:tblGrid>
                <a:gridCol w="1864400">
                  <a:extLst>
                    <a:ext uri="{9D8B030D-6E8A-4147-A177-3AD203B41FA5}">
                      <a16:colId xmlns:a16="http://schemas.microsoft.com/office/drawing/2014/main" val="20000"/>
                    </a:ext>
                  </a:extLst>
                </a:gridCol>
                <a:gridCol w="1924600">
                  <a:extLst>
                    <a:ext uri="{9D8B030D-6E8A-4147-A177-3AD203B41FA5}">
                      <a16:colId xmlns:a16="http://schemas.microsoft.com/office/drawing/2014/main" val="20001"/>
                    </a:ext>
                  </a:extLst>
                </a:gridCol>
                <a:gridCol w="1478025">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r>
                        <a:rPr lang="en" b="1">
                          <a:solidFill>
                            <a:schemeClr val="dk2"/>
                          </a:solidFill>
                          <a:latin typeface="Proxima Nova"/>
                          <a:ea typeface="Proxima Nova"/>
                          <a:cs typeface="Proxima Nova"/>
                          <a:sym typeface="Proxima Nova"/>
                        </a:rPr>
                        <a:t>Number of Clusters</a:t>
                      </a:r>
                      <a:endParaRPr b="1">
                        <a:solidFill>
                          <a:schemeClr val="dk2"/>
                        </a:solidFill>
                        <a:latin typeface="Proxima Nova"/>
                        <a:ea typeface="Proxima Nova"/>
                        <a:cs typeface="Proxima Nova"/>
                        <a:sym typeface="Proxima Nova"/>
                      </a:endParaRPr>
                    </a:p>
                  </a:txBody>
                  <a:tcPr marL="91425" marR="91425" marT="91425" marB="91425" anchor="ctr"/>
                </a:tc>
                <a:tc>
                  <a:txBody>
                    <a:bodyPr/>
                    <a:lstStyle/>
                    <a:p>
                      <a:pPr marL="0" lvl="0" indent="0" algn="ctr" rtl="0">
                        <a:spcBef>
                          <a:spcPts val="0"/>
                        </a:spcBef>
                        <a:spcAft>
                          <a:spcPts val="0"/>
                        </a:spcAft>
                        <a:buNone/>
                      </a:pPr>
                      <a:r>
                        <a:rPr lang="en" b="1">
                          <a:solidFill>
                            <a:schemeClr val="dk2"/>
                          </a:solidFill>
                          <a:latin typeface="Proxima Nova"/>
                          <a:ea typeface="Proxima Nova"/>
                          <a:cs typeface="Proxima Nova"/>
                          <a:sym typeface="Proxima Nova"/>
                        </a:rPr>
                        <a:t>Corrected Rand</a:t>
                      </a:r>
                      <a:endParaRPr b="1">
                        <a:solidFill>
                          <a:schemeClr val="dk2"/>
                        </a:solidFill>
                        <a:latin typeface="Proxima Nova"/>
                        <a:ea typeface="Proxima Nova"/>
                        <a:cs typeface="Proxima Nova"/>
                        <a:sym typeface="Proxima Nova"/>
                      </a:endParaRPr>
                    </a:p>
                  </a:txBody>
                  <a:tcPr marL="91425" marR="91425" marT="91425" marB="91425" anchor="ctr"/>
                </a:tc>
                <a:tc>
                  <a:txBody>
                    <a:bodyPr/>
                    <a:lstStyle/>
                    <a:p>
                      <a:pPr marL="0" lvl="0" indent="0" algn="ctr" rtl="0">
                        <a:spcBef>
                          <a:spcPts val="0"/>
                        </a:spcBef>
                        <a:spcAft>
                          <a:spcPts val="0"/>
                        </a:spcAft>
                        <a:buNone/>
                      </a:pPr>
                      <a:r>
                        <a:rPr lang="en" b="1">
                          <a:solidFill>
                            <a:schemeClr val="dk2"/>
                          </a:solidFill>
                          <a:latin typeface="Proxima Nova"/>
                          <a:ea typeface="Proxima Nova"/>
                          <a:cs typeface="Proxima Nova"/>
                          <a:sym typeface="Proxima Nova"/>
                        </a:rPr>
                        <a:t>Meila’s VI</a:t>
                      </a:r>
                      <a:endParaRPr b="1">
                        <a:solidFill>
                          <a:schemeClr val="dk2"/>
                        </a:solidFill>
                        <a:latin typeface="Proxima Nova"/>
                        <a:ea typeface="Proxima Nova"/>
                        <a:cs typeface="Proxima Nova"/>
                        <a:sym typeface="Proxima Nova"/>
                      </a:endParaRPr>
                    </a:p>
                  </a:txBody>
                  <a:tcPr marL="91425" marR="91425" marT="91425" marB="91425" anchor="ct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2</a:t>
                      </a:r>
                      <a:endParaRPr>
                        <a:solidFill>
                          <a:schemeClr val="dk2"/>
                        </a:solidFill>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0.0303</a:t>
                      </a:r>
                      <a:endParaRPr>
                        <a:solidFill>
                          <a:schemeClr val="dk2"/>
                        </a:solidFill>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1.0857</a:t>
                      </a:r>
                      <a:endParaRPr>
                        <a:solidFill>
                          <a:schemeClr val="dk2"/>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3</a:t>
                      </a:r>
                      <a:endParaRPr>
                        <a:solidFill>
                          <a:schemeClr val="dk2"/>
                        </a:solidFill>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0.0396</a:t>
                      </a:r>
                      <a:endParaRPr>
                        <a:solidFill>
                          <a:schemeClr val="dk2"/>
                        </a:solidFill>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1.4469</a:t>
                      </a:r>
                      <a:endParaRPr>
                        <a:solidFill>
                          <a:schemeClr val="dk2"/>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bl>
          </a:graphicData>
        </a:graphic>
      </p:graphicFrame>
      <p:pic>
        <p:nvPicPr>
          <p:cNvPr id="307" name="Google Shape;307;p45"/>
          <p:cNvPicPr preferRelativeResize="0"/>
          <p:nvPr/>
        </p:nvPicPr>
        <p:blipFill>
          <a:blip r:embed="rId3">
            <a:alphaModFix/>
          </a:blip>
          <a:stretch>
            <a:fillRect/>
          </a:stretch>
        </p:blipFill>
        <p:spPr>
          <a:xfrm>
            <a:off x="6349789" y="3328750"/>
            <a:ext cx="2245661" cy="1669875"/>
          </a:xfrm>
          <a:prstGeom prst="rect">
            <a:avLst/>
          </a:prstGeom>
          <a:noFill/>
          <a:ln>
            <a:noFill/>
          </a:ln>
        </p:spPr>
      </p:pic>
      <p:pic>
        <p:nvPicPr>
          <p:cNvPr id="308" name="Google Shape;308;p45"/>
          <p:cNvPicPr preferRelativeResize="0"/>
          <p:nvPr/>
        </p:nvPicPr>
        <p:blipFill>
          <a:blip r:embed="rId4">
            <a:alphaModFix/>
          </a:blip>
          <a:stretch>
            <a:fillRect/>
          </a:stretch>
        </p:blipFill>
        <p:spPr>
          <a:xfrm>
            <a:off x="5437375" y="1403786"/>
            <a:ext cx="3158070" cy="1553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6"/>
          <p:cNvSpPr txBox="1">
            <a:spLocks noGrp="1"/>
          </p:cNvSpPr>
          <p:nvPr>
            <p:ph type="title"/>
          </p:nvPr>
        </p:nvSpPr>
        <p:spPr>
          <a:xfrm>
            <a:off x="6137975" y="411650"/>
            <a:ext cx="250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DBSCAN</a:t>
            </a:r>
            <a:endParaRPr>
              <a:solidFill>
                <a:schemeClr val="dk1"/>
              </a:solidFill>
            </a:endParaRPr>
          </a:p>
        </p:txBody>
      </p:sp>
      <p:pic>
        <p:nvPicPr>
          <p:cNvPr id="314" name="Google Shape;314;p46"/>
          <p:cNvPicPr preferRelativeResize="0"/>
          <p:nvPr/>
        </p:nvPicPr>
        <p:blipFill>
          <a:blip r:embed="rId3">
            <a:alphaModFix/>
          </a:blip>
          <a:stretch>
            <a:fillRect/>
          </a:stretch>
        </p:blipFill>
        <p:spPr>
          <a:xfrm>
            <a:off x="329625" y="194300"/>
            <a:ext cx="5182820" cy="2377440"/>
          </a:xfrm>
          <a:prstGeom prst="rect">
            <a:avLst/>
          </a:prstGeom>
          <a:noFill/>
          <a:ln>
            <a:noFill/>
          </a:ln>
        </p:spPr>
      </p:pic>
      <p:sp>
        <p:nvSpPr>
          <p:cNvPr id="315" name="Google Shape;315;p46"/>
          <p:cNvSpPr txBox="1">
            <a:spLocks noGrp="1"/>
          </p:cNvSpPr>
          <p:nvPr>
            <p:ph type="body" idx="1"/>
          </p:nvPr>
        </p:nvSpPr>
        <p:spPr>
          <a:xfrm>
            <a:off x="3783675" y="411650"/>
            <a:ext cx="971700" cy="45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800">
                <a:solidFill>
                  <a:srgbClr val="FF0000"/>
                </a:solidFill>
              </a:rPr>
              <a:t>epsilon = 3.5</a:t>
            </a:r>
            <a:endParaRPr sz="800">
              <a:solidFill>
                <a:srgbClr val="FF0000"/>
              </a:solidFill>
            </a:endParaRPr>
          </a:p>
          <a:p>
            <a:pPr marL="0" lvl="0" indent="0" algn="l" rtl="0">
              <a:spcBef>
                <a:spcPts val="0"/>
              </a:spcBef>
              <a:spcAft>
                <a:spcPts val="0"/>
              </a:spcAft>
              <a:buNone/>
            </a:pPr>
            <a:r>
              <a:rPr lang="en" sz="800">
                <a:solidFill>
                  <a:srgbClr val="FF0000"/>
                </a:solidFill>
              </a:rPr>
              <a:t>MinPts = 4</a:t>
            </a:r>
            <a:endParaRPr sz="800">
              <a:solidFill>
                <a:srgbClr val="FF0000"/>
              </a:solidFill>
            </a:endParaRPr>
          </a:p>
        </p:txBody>
      </p:sp>
      <p:grpSp>
        <p:nvGrpSpPr>
          <p:cNvPr id="316" name="Google Shape;316;p46"/>
          <p:cNvGrpSpPr/>
          <p:nvPr/>
        </p:nvGrpSpPr>
        <p:grpSpPr>
          <a:xfrm>
            <a:off x="329658" y="2647978"/>
            <a:ext cx="8686827" cy="2330482"/>
            <a:chOff x="329625" y="2571740"/>
            <a:chExt cx="8993505" cy="2427585"/>
          </a:xfrm>
        </p:grpSpPr>
        <p:pic>
          <p:nvPicPr>
            <p:cNvPr id="317" name="Google Shape;317;p46"/>
            <p:cNvPicPr preferRelativeResize="0"/>
            <p:nvPr/>
          </p:nvPicPr>
          <p:blipFill>
            <a:blip r:embed="rId4">
              <a:alphaModFix/>
            </a:blip>
            <a:stretch>
              <a:fillRect/>
            </a:stretch>
          </p:blipFill>
          <p:spPr>
            <a:xfrm>
              <a:off x="329625" y="2639625"/>
              <a:ext cx="4663440" cy="2359700"/>
            </a:xfrm>
            <a:prstGeom prst="rect">
              <a:avLst/>
            </a:prstGeom>
            <a:noFill/>
            <a:ln>
              <a:noFill/>
            </a:ln>
          </p:spPr>
        </p:pic>
        <p:pic>
          <p:nvPicPr>
            <p:cNvPr id="318" name="Google Shape;318;p46"/>
            <p:cNvPicPr preferRelativeResize="0"/>
            <p:nvPr/>
          </p:nvPicPr>
          <p:blipFill>
            <a:blip r:embed="rId5">
              <a:alphaModFix/>
            </a:blip>
            <a:stretch>
              <a:fillRect/>
            </a:stretch>
          </p:blipFill>
          <p:spPr>
            <a:xfrm>
              <a:off x="5145465" y="2571740"/>
              <a:ext cx="4177665" cy="2359152"/>
            </a:xfrm>
            <a:prstGeom prst="rect">
              <a:avLst/>
            </a:prstGeom>
            <a:noFill/>
            <a:ln>
              <a:noFill/>
            </a:ln>
          </p:spPr>
        </p:pic>
      </p:grpSp>
      <p:pic>
        <p:nvPicPr>
          <p:cNvPr id="319" name="Google Shape;319;p46"/>
          <p:cNvPicPr preferRelativeResize="0"/>
          <p:nvPr/>
        </p:nvPicPr>
        <p:blipFill>
          <a:blip r:embed="rId6">
            <a:alphaModFix/>
          </a:blip>
          <a:stretch>
            <a:fillRect/>
          </a:stretch>
        </p:blipFill>
        <p:spPr>
          <a:xfrm>
            <a:off x="5916945" y="1463738"/>
            <a:ext cx="2324100" cy="7048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7"/>
          <p:cNvSpPr txBox="1">
            <a:spLocks noGrp="1"/>
          </p:cNvSpPr>
          <p:nvPr>
            <p:ph type="title"/>
          </p:nvPr>
        </p:nvSpPr>
        <p:spPr>
          <a:xfrm>
            <a:off x="311700" y="521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Hierarchical K-means Clustering</a:t>
            </a:r>
            <a:endParaRPr>
              <a:solidFill>
                <a:schemeClr val="dk1"/>
              </a:solidFill>
            </a:endParaRPr>
          </a:p>
        </p:txBody>
      </p:sp>
      <p:grpSp>
        <p:nvGrpSpPr>
          <p:cNvPr id="325" name="Google Shape;325;p47"/>
          <p:cNvGrpSpPr/>
          <p:nvPr/>
        </p:nvGrpSpPr>
        <p:grpSpPr>
          <a:xfrm>
            <a:off x="259095" y="1558992"/>
            <a:ext cx="8686824" cy="2586643"/>
            <a:chOff x="182888" y="1635163"/>
            <a:chExt cx="8912306" cy="2655418"/>
          </a:xfrm>
        </p:grpSpPr>
        <p:pic>
          <p:nvPicPr>
            <p:cNvPr id="326" name="Google Shape;326;p47"/>
            <p:cNvPicPr preferRelativeResize="0"/>
            <p:nvPr/>
          </p:nvPicPr>
          <p:blipFill>
            <a:blip r:embed="rId3">
              <a:alphaModFix/>
            </a:blip>
            <a:stretch>
              <a:fillRect/>
            </a:stretch>
          </p:blipFill>
          <p:spPr>
            <a:xfrm>
              <a:off x="182888" y="1635163"/>
              <a:ext cx="4389119" cy="2655418"/>
            </a:xfrm>
            <a:prstGeom prst="rect">
              <a:avLst/>
            </a:prstGeom>
            <a:noFill/>
            <a:ln>
              <a:noFill/>
            </a:ln>
          </p:spPr>
        </p:pic>
        <p:pic>
          <p:nvPicPr>
            <p:cNvPr id="327" name="Google Shape;327;p47"/>
            <p:cNvPicPr preferRelativeResize="0"/>
            <p:nvPr/>
          </p:nvPicPr>
          <p:blipFill>
            <a:blip r:embed="rId4">
              <a:alphaModFix/>
            </a:blip>
            <a:stretch>
              <a:fillRect/>
            </a:stretch>
          </p:blipFill>
          <p:spPr>
            <a:xfrm>
              <a:off x="4706075" y="1651625"/>
              <a:ext cx="4389119" cy="2622499"/>
            </a:xfrm>
            <a:prstGeom prst="rect">
              <a:avLst/>
            </a:prstGeom>
            <a:noFill/>
            <a:ln>
              <a:noFill/>
            </a:ln>
          </p:spPr>
        </p:pic>
      </p:grpSp>
      <p:sp>
        <p:nvSpPr>
          <p:cNvPr id="328" name="Google Shape;328;p47"/>
          <p:cNvSpPr txBox="1">
            <a:spLocks noGrp="1"/>
          </p:cNvSpPr>
          <p:nvPr>
            <p:ph type="body" idx="1"/>
          </p:nvPr>
        </p:nvSpPr>
        <p:spPr>
          <a:xfrm>
            <a:off x="2055175" y="4316231"/>
            <a:ext cx="748200" cy="462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K = 2</a:t>
            </a:r>
            <a:endParaRPr/>
          </a:p>
        </p:txBody>
      </p:sp>
      <p:sp>
        <p:nvSpPr>
          <p:cNvPr id="329" name="Google Shape;329;p47"/>
          <p:cNvSpPr txBox="1">
            <a:spLocks noGrp="1"/>
          </p:cNvSpPr>
          <p:nvPr>
            <p:ph type="body" idx="1"/>
          </p:nvPr>
        </p:nvSpPr>
        <p:spPr>
          <a:xfrm>
            <a:off x="6467225" y="4316231"/>
            <a:ext cx="748200" cy="462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K = 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8"/>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Hierarchical K-means Clustering</a:t>
            </a:r>
            <a:endParaRPr>
              <a:solidFill>
                <a:schemeClr val="dk1"/>
              </a:solidFill>
            </a:endParaRPr>
          </a:p>
        </p:txBody>
      </p:sp>
      <p:sp>
        <p:nvSpPr>
          <p:cNvPr id="335" name="Google Shape;335;p48"/>
          <p:cNvSpPr txBox="1">
            <a:spLocks noGrp="1"/>
          </p:cNvSpPr>
          <p:nvPr>
            <p:ph type="body" idx="1"/>
          </p:nvPr>
        </p:nvSpPr>
        <p:spPr>
          <a:xfrm>
            <a:off x="661050" y="822600"/>
            <a:ext cx="6107700" cy="522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b="1"/>
              <a:t>Internal Validation</a:t>
            </a:r>
            <a:r>
              <a:rPr lang="en" sz="2000"/>
              <a:t> - Silhouette (Si) Coefficient</a:t>
            </a:r>
            <a:endParaRPr sz="2000"/>
          </a:p>
        </p:txBody>
      </p:sp>
      <p:grpSp>
        <p:nvGrpSpPr>
          <p:cNvPr id="336" name="Google Shape;336;p48"/>
          <p:cNvGrpSpPr/>
          <p:nvPr/>
        </p:nvGrpSpPr>
        <p:grpSpPr>
          <a:xfrm>
            <a:off x="387888" y="1412621"/>
            <a:ext cx="8594975" cy="2397166"/>
            <a:chOff x="311700" y="1565113"/>
            <a:chExt cx="8451303" cy="2351315"/>
          </a:xfrm>
        </p:grpSpPr>
        <p:pic>
          <p:nvPicPr>
            <p:cNvPr id="337" name="Google Shape;337;p48"/>
            <p:cNvPicPr preferRelativeResize="0"/>
            <p:nvPr/>
          </p:nvPicPr>
          <p:blipFill>
            <a:blip r:embed="rId3">
              <a:alphaModFix/>
            </a:blip>
            <a:stretch>
              <a:fillRect/>
            </a:stretch>
          </p:blipFill>
          <p:spPr>
            <a:xfrm>
              <a:off x="311700" y="1565775"/>
              <a:ext cx="4145415" cy="2350008"/>
            </a:xfrm>
            <a:prstGeom prst="rect">
              <a:avLst/>
            </a:prstGeom>
            <a:noFill/>
            <a:ln>
              <a:noFill/>
            </a:ln>
          </p:spPr>
        </p:pic>
        <p:pic>
          <p:nvPicPr>
            <p:cNvPr id="338" name="Google Shape;338;p48"/>
            <p:cNvPicPr preferRelativeResize="0"/>
            <p:nvPr/>
          </p:nvPicPr>
          <p:blipFill>
            <a:blip r:embed="rId4">
              <a:alphaModFix/>
            </a:blip>
            <a:stretch>
              <a:fillRect/>
            </a:stretch>
          </p:blipFill>
          <p:spPr>
            <a:xfrm>
              <a:off x="4648203" y="1565113"/>
              <a:ext cx="4114801" cy="2351315"/>
            </a:xfrm>
            <a:prstGeom prst="rect">
              <a:avLst/>
            </a:prstGeom>
            <a:noFill/>
            <a:ln>
              <a:noFill/>
            </a:ln>
          </p:spPr>
        </p:pic>
      </p:grpSp>
      <p:pic>
        <p:nvPicPr>
          <p:cNvPr id="339" name="Google Shape;339;p48"/>
          <p:cNvPicPr preferRelativeResize="0"/>
          <p:nvPr/>
        </p:nvPicPr>
        <p:blipFill>
          <a:blip r:embed="rId5">
            <a:alphaModFix/>
          </a:blip>
          <a:stretch>
            <a:fillRect/>
          </a:stretch>
        </p:blipFill>
        <p:spPr>
          <a:xfrm>
            <a:off x="931600" y="4255762"/>
            <a:ext cx="3013340" cy="667512"/>
          </a:xfrm>
          <a:prstGeom prst="rect">
            <a:avLst/>
          </a:prstGeom>
          <a:noFill/>
          <a:ln>
            <a:noFill/>
          </a:ln>
          <a:effectLst>
            <a:outerShdw blurRad="57150" dist="19050" dir="5400000" algn="bl" rotWithShape="0">
              <a:srgbClr val="000000">
                <a:alpha val="50000"/>
              </a:srgbClr>
            </a:outerShdw>
          </a:effectLst>
        </p:spPr>
      </p:pic>
      <p:pic>
        <p:nvPicPr>
          <p:cNvPr id="340" name="Google Shape;340;p48"/>
          <p:cNvPicPr preferRelativeResize="0"/>
          <p:nvPr/>
        </p:nvPicPr>
        <p:blipFill>
          <a:blip r:embed="rId6">
            <a:alphaModFix/>
          </a:blip>
          <a:stretch>
            <a:fillRect/>
          </a:stretch>
        </p:blipFill>
        <p:spPr>
          <a:xfrm>
            <a:off x="5464875" y="4182612"/>
            <a:ext cx="2909392" cy="813816"/>
          </a:xfrm>
          <a:prstGeom prst="rect">
            <a:avLst/>
          </a:prstGeom>
          <a:noFill/>
          <a:ln>
            <a:noFill/>
          </a:ln>
          <a:effectLst>
            <a:outerShdw blurRad="57150" dist="19050" dir="5400000" algn="bl" rotWithShape="0">
              <a:srgbClr val="000000">
                <a:alpha val="50000"/>
              </a:srgbClr>
            </a:outerShdw>
          </a:effectLst>
        </p:spPr>
      </p:pic>
      <p:sp>
        <p:nvSpPr>
          <p:cNvPr id="341" name="Google Shape;341;p48"/>
          <p:cNvSpPr txBox="1">
            <a:spLocks noGrp="1"/>
          </p:cNvSpPr>
          <p:nvPr>
            <p:ph type="body" idx="1"/>
          </p:nvPr>
        </p:nvSpPr>
        <p:spPr>
          <a:xfrm>
            <a:off x="2055175" y="3706631"/>
            <a:ext cx="748200" cy="462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K = 2</a:t>
            </a:r>
            <a:endParaRPr/>
          </a:p>
        </p:txBody>
      </p:sp>
      <p:sp>
        <p:nvSpPr>
          <p:cNvPr id="342" name="Google Shape;342;p48"/>
          <p:cNvSpPr txBox="1">
            <a:spLocks noGrp="1"/>
          </p:cNvSpPr>
          <p:nvPr>
            <p:ph type="body" idx="1"/>
          </p:nvPr>
        </p:nvSpPr>
        <p:spPr>
          <a:xfrm>
            <a:off x="6545475" y="3706631"/>
            <a:ext cx="748200" cy="462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K = 3</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Fuzzy Clustering</a:t>
            </a:r>
            <a:endParaRPr>
              <a:solidFill>
                <a:schemeClr val="dk1"/>
              </a:solidFill>
            </a:endParaRPr>
          </a:p>
        </p:txBody>
      </p:sp>
      <p:grpSp>
        <p:nvGrpSpPr>
          <p:cNvPr id="348" name="Google Shape;348;p49"/>
          <p:cNvGrpSpPr/>
          <p:nvPr/>
        </p:nvGrpSpPr>
        <p:grpSpPr>
          <a:xfrm>
            <a:off x="311687" y="1474892"/>
            <a:ext cx="8687039" cy="2606088"/>
            <a:chOff x="311700" y="1170125"/>
            <a:chExt cx="8443855" cy="2532888"/>
          </a:xfrm>
        </p:grpSpPr>
        <p:pic>
          <p:nvPicPr>
            <p:cNvPr id="349" name="Google Shape;349;p49"/>
            <p:cNvPicPr preferRelativeResize="0"/>
            <p:nvPr/>
          </p:nvPicPr>
          <p:blipFill>
            <a:blip r:embed="rId3">
              <a:alphaModFix/>
            </a:blip>
            <a:stretch>
              <a:fillRect/>
            </a:stretch>
          </p:blipFill>
          <p:spPr>
            <a:xfrm>
              <a:off x="311700" y="1170125"/>
              <a:ext cx="4155813" cy="2532888"/>
            </a:xfrm>
            <a:prstGeom prst="rect">
              <a:avLst/>
            </a:prstGeom>
            <a:noFill/>
            <a:ln>
              <a:noFill/>
            </a:ln>
          </p:spPr>
        </p:pic>
        <p:pic>
          <p:nvPicPr>
            <p:cNvPr id="350" name="Google Shape;350;p49"/>
            <p:cNvPicPr preferRelativeResize="0"/>
            <p:nvPr/>
          </p:nvPicPr>
          <p:blipFill>
            <a:blip r:embed="rId4">
              <a:alphaModFix/>
            </a:blip>
            <a:stretch>
              <a:fillRect/>
            </a:stretch>
          </p:blipFill>
          <p:spPr>
            <a:xfrm>
              <a:off x="4640755" y="1171038"/>
              <a:ext cx="4114800" cy="2531072"/>
            </a:xfrm>
            <a:prstGeom prst="rect">
              <a:avLst/>
            </a:prstGeom>
            <a:noFill/>
            <a:ln>
              <a:noFill/>
            </a:ln>
          </p:spPr>
        </p:pic>
      </p:grpSp>
      <p:sp>
        <p:nvSpPr>
          <p:cNvPr id="351" name="Google Shape;351;p49"/>
          <p:cNvSpPr txBox="1">
            <a:spLocks noGrp="1"/>
          </p:cNvSpPr>
          <p:nvPr>
            <p:ph type="body" idx="1"/>
          </p:nvPr>
        </p:nvSpPr>
        <p:spPr>
          <a:xfrm>
            <a:off x="2055175" y="4316231"/>
            <a:ext cx="748200" cy="462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K = 2</a:t>
            </a:r>
            <a:endParaRPr/>
          </a:p>
        </p:txBody>
      </p:sp>
      <p:sp>
        <p:nvSpPr>
          <p:cNvPr id="352" name="Google Shape;352;p49"/>
          <p:cNvSpPr txBox="1">
            <a:spLocks noGrp="1"/>
          </p:cNvSpPr>
          <p:nvPr>
            <p:ph type="body" idx="1"/>
          </p:nvPr>
        </p:nvSpPr>
        <p:spPr>
          <a:xfrm>
            <a:off x="6467225" y="4316231"/>
            <a:ext cx="748200" cy="462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K = 3</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0"/>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Fuzzy Clustering</a:t>
            </a:r>
            <a:endParaRPr>
              <a:solidFill>
                <a:schemeClr val="dk1"/>
              </a:solidFill>
            </a:endParaRPr>
          </a:p>
        </p:txBody>
      </p:sp>
      <p:sp>
        <p:nvSpPr>
          <p:cNvPr id="358" name="Google Shape;358;p50"/>
          <p:cNvSpPr txBox="1">
            <a:spLocks noGrp="1"/>
          </p:cNvSpPr>
          <p:nvPr>
            <p:ph type="body" idx="1"/>
          </p:nvPr>
        </p:nvSpPr>
        <p:spPr>
          <a:xfrm>
            <a:off x="2055175" y="3782831"/>
            <a:ext cx="748200" cy="462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K = 2</a:t>
            </a:r>
            <a:endParaRPr/>
          </a:p>
        </p:txBody>
      </p:sp>
      <p:sp>
        <p:nvSpPr>
          <p:cNvPr id="359" name="Google Shape;359;p50"/>
          <p:cNvSpPr txBox="1">
            <a:spLocks noGrp="1"/>
          </p:cNvSpPr>
          <p:nvPr>
            <p:ph type="body" idx="1"/>
          </p:nvPr>
        </p:nvSpPr>
        <p:spPr>
          <a:xfrm>
            <a:off x="6467225" y="3782831"/>
            <a:ext cx="748200" cy="462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K = 3</a:t>
            </a:r>
            <a:endParaRPr/>
          </a:p>
        </p:txBody>
      </p:sp>
      <p:sp>
        <p:nvSpPr>
          <p:cNvPr id="360" name="Google Shape;360;p50"/>
          <p:cNvSpPr txBox="1">
            <a:spLocks noGrp="1"/>
          </p:cNvSpPr>
          <p:nvPr>
            <p:ph type="body" idx="1"/>
          </p:nvPr>
        </p:nvSpPr>
        <p:spPr>
          <a:xfrm>
            <a:off x="661050" y="822600"/>
            <a:ext cx="6107700" cy="522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b="1"/>
              <a:t>Internal Validation</a:t>
            </a:r>
            <a:r>
              <a:rPr lang="en" sz="2000"/>
              <a:t> - Silhouette (Si) Coefficient</a:t>
            </a:r>
            <a:endParaRPr sz="2000"/>
          </a:p>
        </p:txBody>
      </p:sp>
      <p:grpSp>
        <p:nvGrpSpPr>
          <p:cNvPr id="361" name="Google Shape;361;p50"/>
          <p:cNvGrpSpPr/>
          <p:nvPr/>
        </p:nvGrpSpPr>
        <p:grpSpPr>
          <a:xfrm>
            <a:off x="152391" y="1344576"/>
            <a:ext cx="8778633" cy="2457778"/>
            <a:chOff x="152400" y="1497000"/>
            <a:chExt cx="9523360" cy="2670047"/>
          </a:xfrm>
        </p:grpSpPr>
        <p:pic>
          <p:nvPicPr>
            <p:cNvPr id="362" name="Google Shape;362;p50"/>
            <p:cNvPicPr preferRelativeResize="0"/>
            <p:nvPr/>
          </p:nvPicPr>
          <p:blipFill>
            <a:blip r:embed="rId3">
              <a:alphaModFix/>
            </a:blip>
            <a:stretch>
              <a:fillRect/>
            </a:stretch>
          </p:blipFill>
          <p:spPr>
            <a:xfrm>
              <a:off x="152400" y="1497000"/>
              <a:ext cx="4712186" cy="2666830"/>
            </a:xfrm>
            <a:prstGeom prst="rect">
              <a:avLst/>
            </a:prstGeom>
            <a:noFill/>
            <a:ln>
              <a:noFill/>
            </a:ln>
          </p:spPr>
        </p:pic>
        <p:pic>
          <p:nvPicPr>
            <p:cNvPr id="363" name="Google Shape;363;p50"/>
            <p:cNvPicPr preferRelativeResize="0"/>
            <p:nvPr/>
          </p:nvPicPr>
          <p:blipFill>
            <a:blip r:embed="rId4">
              <a:alphaModFix/>
            </a:blip>
            <a:stretch>
              <a:fillRect/>
            </a:stretch>
          </p:blipFill>
          <p:spPr>
            <a:xfrm>
              <a:off x="5016986" y="1497000"/>
              <a:ext cx="4658774" cy="2670047"/>
            </a:xfrm>
            <a:prstGeom prst="rect">
              <a:avLst/>
            </a:prstGeom>
            <a:noFill/>
            <a:ln>
              <a:noFill/>
            </a:ln>
          </p:spPr>
        </p:pic>
      </p:grpSp>
      <p:pic>
        <p:nvPicPr>
          <p:cNvPr id="364" name="Google Shape;364;p50"/>
          <p:cNvPicPr preferRelativeResize="0"/>
          <p:nvPr/>
        </p:nvPicPr>
        <p:blipFill>
          <a:blip r:embed="rId5">
            <a:alphaModFix/>
          </a:blip>
          <a:stretch>
            <a:fillRect/>
          </a:stretch>
        </p:blipFill>
        <p:spPr>
          <a:xfrm>
            <a:off x="1248175" y="4317931"/>
            <a:ext cx="2774420" cy="612648"/>
          </a:xfrm>
          <a:prstGeom prst="rect">
            <a:avLst/>
          </a:prstGeom>
          <a:noFill/>
          <a:ln>
            <a:noFill/>
          </a:ln>
          <a:effectLst>
            <a:outerShdw blurRad="57150" dist="19050" dir="5400000" algn="bl" rotWithShape="0">
              <a:srgbClr val="000000">
                <a:alpha val="50000"/>
              </a:srgbClr>
            </a:outerShdw>
          </a:effectLst>
        </p:spPr>
      </p:pic>
      <p:pic>
        <p:nvPicPr>
          <p:cNvPr id="365" name="Google Shape;365;p50"/>
          <p:cNvPicPr preferRelativeResize="0"/>
          <p:nvPr/>
        </p:nvPicPr>
        <p:blipFill>
          <a:blip r:embed="rId6">
            <a:alphaModFix/>
          </a:blip>
          <a:stretch>
            <a:fillRect/>
          </a:stretch>
        </p:blipFill>
        <p:spPr>
          <a:xfrm>
            <a:off x="5715238" y="4244831"/>
            <a:ext cx="2555138" cy="75895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Further Statistical Analysis</a:t>
            </a:r>
            <a:endParaRPr>
              <a:solidFill>
                <a:schemeClr val="dk1"/>
              </a:solidFill>
            </a:endParaRPr>
          </a:p>
        </p:txBody>
      </p:sp>
      <p:sp>
        <p:nvSpPr>
          <p:cNvPr id="371" name="Google Shape;371;p51"/>
          <p:cNvSpPr txBox="1">
            <a:spLocks noGrp="1"/>
          </p:cNvSpPr>
          <p:nvPr>
            <p:ph type="body" idx="1"/>
          </p:nvPr>
        </p:nvSpPr>
        <p:spPr>
          <a:xfrm>
            <a:off x="694375" y="1152475"/>
            <a:ext cx="8137800" cy="3695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Explore and analyse the dataset using stepwise logistic regression model and compare the clusters with categorical variables.</a:t>
            </a:r>
            <a:endParaRPr/>
          </a:p>
          <a:p>
            <a:pPr marL="0" lvl="0" indent="0" algn="l" rtl="0">
              <a:spcBef>
                <a:spcPts val="1200"/>
              </a:spcBef>
              <a:spcAft>
                <a:spcPts val="0"/>
              </a:spcAft>
              <a:buNone/>
            </a:pPr>
            <a:r>
              <a:rPr lang="en"/>
              <a:t>Stepwise regression:</a:t>
            </a:r>
            <a:endParaRPr/>
          </a:p>
          <a:p>
            <a:pPr marL="457200" lvl="0" indent="-342900" algn="l" rtl="0">
              <a:spcBef>
                <a:spcPts val="1200"/>
              </a:spcBef>
              <a:spcAft>
                <a:spcPts val="0"/>
              </a:spcAft>
              <a:buSzPts val="1800"/>
              <a:buChar char="-"/>
            </a:pPr>
            <a:r>
              <a:rPr lang="en"/>
              <a:t>Split the dataset into 70% training and 30% testing dataset</a:t>
            </a:r>
            <a:endParaRPr/>
          </a:p>
          <a:p>
            <a:pPr marL="457200" lvl="0" indent="-342900" algn="l" rtl="0">
              <a:spcBef>
                <a:spcPts val="0"/>
              </a:spcBef>
              <a:spcAft>
                <a:spcPts val="0"/>
              </a:spcAft>
              <a:buSzPts val="1800"/>
              <a:buChar char="-"/>
            </a:pPr>
            <a:r>
              <a:rPr lang="en"/>
              <a:t>Use training dataset to fit the model, predict the response using testing dataset</a:t>
            </a:r>
            <a:endParaRPr/>
          </a:p>
          <a:p>
            <a:pPr marL="457200" lvl="0" indent="-342900" algn="l" rtl="0">
              <a:spcBef>
                <a:spcPts val="0"/>
              </a:spcBef>
              <a:spcAft>
                <a:spcPts val="0"/>
              </a:spcAft>
              <a:buSzPts val="1800"/>
              <a:buChar char="-"/>
            </a:pPr>
            <a:r>
              <a:rPr lang="en"/>
              <a:t>Compare the model with and without clustering label</a:t>
            </a:r>
            <a:endParaRPr/>
          </a:p>
          <a:p>
            <a:pPr marL="0" lvl="0" indent="0" algn="l" rtl="0">
              <a:spcBef>
                <a:spcPts val="1200"/>
              </a:spcBef>
              <a:spcAft>
                <a:spcPts val="0"/>
              </a:spcAft>
              <a:buNone/>
            </a:pPr>
            <a:r>
              <a:rPr lang="en"/>
              <a:t>Compare clusters with categorical variables</a:t>
            </a:r>
            <a:endParaRPr/>
          </a:p>
          <a:p>
            <a:pPr marL="457200" lvl="0" indent="-342900" algn="l" rtl="0">
              <a:spcBef>
                <a:spcPts val="1200"/>
              </a:spcBef>
              <a:spcAft>
                <a:spcPts val="0"/>
              </a:spcAft>
              <a:buSzPts val="1800"/>
              <a:buChar char="-"/>
            </a:pPr>
            <a:r>
              <a:rPr lang="en"/>
              <a:t>Compare the distribution and average of response, kidshome and marital status with clustering group</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Source</a:t>
            </a:r>
            <a:endParaRPr/>
          </a:p>
        </p:txBody>
      </p:sp>
      <p:sp>
        <p:nvSpPr>
          <p:cNvPr id="75" name="Google Shape;75;p16"/>
          <p:cNvSpPr txBox="1">
            <a:spLocks noGrp="1"/>
          </p:cNvSpPr>
          <p:nvPr>
            <p:ph type="body" idx="1"/>
          </p:nvPr>
        </p:nvSpPr>
        <p:spPr>
          <a:xfrm>
            <a:off x="311700" y="1190900"/>
            <a:ext cx="8520600" cy="1830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a:t>Source: </a:t>
            </a:r>
            <a:endParaRPr b="1"/>
          </a:p>
          <a:p>
            <a:pPr marL="0" lvl="0" indent="0" algn="l" rtl="0">
              <a:spcBef>
                <a:spcPts val="1200"/>
              </a:spcBef>
              <a:spcAft>
                <a:spcPts val="0"/>
              </a:spcAft>
              <a:buNone/>
            </a:pPr>
            <a:r>
              <a:rPr lang="en"/>
              <a:t>Kaggle.com</a:t>
            </a:r>
            <a:endParaRPr/>
          </a:p>
          <a:p>
            <a:pPr marL="0" lvl="0" indent="0" algn="l" rtl="0">
              <a:spcBef>
                <a:spcPts val="1200"/>
              </a:spcBef>
              <a:spcAft>
                <a:spcPts val="0"/>
              </a:spcAft>
              <a:buNone/>
            </a:pPr>
            <a:r>
              <a:rPr lang="en" b="1"/>
              <a:t>Link:</a:t>
            </a:r>
            <a:r>
              <a:rPr lang="en"/>
              <a:t> </a:t>
            </a:r>
            <a:endParaRPr/>
          </a:p>
          <a:p>
            <a:pPr marL="0" lvl="0" indent="0" algn="l" rtl="0">
              <a:spcBef>
                <a:spcPts val="1200"/>
              </a:spcBef>
              <a:spcAft>
                <a:spcPts val="1200"/>
              </a:spcAft>
              <a:buNone/>
            </a:pPr>
            <a:r>
              <a:rPr lang="en"/>
              <a:t>https://www.kaggle.com/datasets/ahsan81/superstore-marketing-campaign-dataset</a:t>
            </a:r>
            <a:endParaRPr/>
          </a:p>
        </p:txBody>
      </p:sp>
      <p:pic>
        <p:nvPicPr>
          <p:cNvPr id="76" name="Google Shape;76;p16"/>
          <p:cNvPicPr preferRelativeResize="0"/>
          <p:nvPr/>
        </p:nvPicPr>
        <p:blipFill>
          <a:blip r:embed="rId3">
            <a:alphaModFix/>
          </a:blip>
          <a:stretch>
            <a:fillRect/>
          </a:stretch>
        </p:blipFill>
        <p:spPr>
          <a:xfrm>
            <a:off x="152400" y="3121950"/>
            <a:ext cx="8839202" cy="16600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Stepwise Logistic Regression</a:t>
            </a:r>
            <a:endParaRPr>
              <a:solidFill>
                <a:schemeClr val="dk1"/>
              </a:solidFill>
            </a:endParaRPr>
          </a:p>
        </p:txBody>
      </p:sp>
      <p:sp>
        <p:nvSpPr>
          <p:cNvPr id="377" name="Google Shape;377;p52"/>
          <p:cNvSpPr txBox="1"/>
          <p:nvPr/>
        </p:nvSpPr>
        <p:spPr>
          <a:xfrm>
            <a:off x="1140100" y="784050"/>
            <a:ext cx="308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Proxima Nova"/>
                <a:ea typeface="Proxima Nova"/>
                <a:cs typeface="Proxima Nova"/>
                <a:sym typeface="Proxima Nova"/>
              </a:rPr>
              <a:t>With “clustering labels” in the model</a:t>
            </a:r>
            <a:endParaRPr>
              <a:solidFill>
                <a:schemeClr val="dk2"/>
              </a:solidFill>
              <a:latin typeface="Proxima Nova"/>
              <a:ea typeface="Proxima Nova"/>
              <a:cs typeface="Proxima Nova"/>
              <a:sym typeface="Proxima Nova"/>
            </a:endParaRPr>
          </a:p>
        </p:txBody>
      </p:sp>
      <p:sp>
        <p:nvSpPr>
          <p:cNvPr id="378" name="Google Shape;378;p52"/>
          <p:cNvSpPr txBox="1"/>
          <p:nvPr/>
        </p:nvSpPr>
        <p:spPr>
          <a:xfrm>
            <a:off x="4853300" y="784050"/>
            <a:ext cx="343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Proxima Nova"/>
                <a:ea typeface="Proxima Nova"/>
                <a:cs typeface="Proxima Nova"/>
                <a:sym typeface="Proxima Nova"/>
              </a:rPr>
              <a:t>Without “clustering labels” in the model</a:t>
            </a:r>
            <a:endParaRPr>
              <a:solidFill>
                <a:schemeClr val="dk2"/>
              </a:solidFill>
              <a:latin typeface="Proxima Nova"/>
              <a:ea typeface="Proxima Nova"/>
              <a:cs typeface="Proxima Nova"/>
              <a:sym typeface="Proxima Nova"/>
            </a:endParaRPr>
          </a:p>
        </p:txBody>
      </p:sp>
      <p:pic>
        <p:nvPicPr>
          <p:cNvPr id="379" name="Google Shape;379;p52"/>
          <p:cNvPicPr preferRelativeResize="0"/>
          <p:nvPr/>
        </p:nvPicPr>
        <p:blipFill>
          <a:blip r:embed="rId3">
            <a:alphaModFix/>
          </a:blip>
          <a:stretch>
            <a:fillRect/>
          </a:stretch>
        </p:blipFill>
        <p:spPr>
          <a:xfrm>
            <a:off x="4952996" y="1255400"/>
            <a:ext cx="3233521" cy="3794755"/>
          </a:xfrm>
          <a:prstGeom prst="rect">
            <a:avLst/>
          </a:prstGeom>
          <a:noFill/>
          <a:ln>
            <a:noFill/>
          </a:ln>
        </p:spPr>
      </p:pic>
      <p:sp>
        <p:nvSpPr>
          <p:cNvPr id="380" name="Google Shape;380;p52"/>
          <p:cNvSpPr/>
          <p:nvPr/>
        </p:nvSpPr>
        <p:spPr>
          <a:xfrm>
            <a:off x="4953000" y="3200875"/>
            <a:ext cx="807600" cy="140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52"/>
          <p:cNvPicPr preferRelativeResize="0"/>
          <p:nvPr/>
        </p:nvPicPr>
        <p:blipFill>
          <a:blip r:embed="rId4">
            <a:alphaModFix/>
          </a:blip>
          <a:stretch>
            <a:fillRect/>
          </a:stretch>
        </p:blipFill>
        <p:spPr>
          <a:xfrm>
            <a:off x="1183000" y="1255375"/>
            <a:ext cx="3328001" cy="2911254"/>
          </a:xfrm>
          <a:prstGeom prst="rect">
            <a:avLst/>
          </a:prstGeom>
          <a:noFill/>
          <a:ln>
            <a:noFill/>
          </a:ln>
        </p:spPr>
      </p:pic>
      <p:pic>
        <p:nvPicPr>
          <p:cNvPr id="382" name="Google Shape;382;p52"/>
          <p:cNvPicPr preferRelativeResize="0"/>
          <p:nvPr/>
        </p:nvPicPr>
        <p:blipFill>
          <a:blip r:embed="rId5">
            <a:alphaModFix/>
          </a:blip>
          <a:stretch>
            <a:fillRect/>
          </a:stretch>
        </p:blipFill>
        <p:spPr>
          <a:xfrm>
            <a:off x="1183000" y="4166625"/>
            <a:ext cx="2718498" cy="883525"/>
          </a:xfrm>
          <a:prstGeom prst="rect">
            <a:avLst/>
          </a:prstGeom>
          <a:noFill/>
          <a:ln>
            <a:noFill/>
          </a:ln>
        </p:spPr>
      </p:pic>
      <p:sp>
        <p:nvSpPr>
          <p:cNvPr id="383" name="Google Shape;383;p52"/>
          <p:cNvSpPr/>
          <p:nvPr/>
        </p:nvSpPr>
        <p:spPr>
          <a:xfrm>
            <a:off x="1183000" y="4026225"/>
            <a:ext cx="429300" cy="140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3"/>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Stepwise Logistic Regression</a:t>
            </a:r>
            <a:endParaRPr>
              <a:solidFill>
                <a:schemeClr val="dk1"/>
              </a:solidFill>
            </a:endParaRPr>
          </a:p>
        </p:txBody>
      </p:sp>
      <p:pic>
        <p:nvPicPr>
          <p:cNvPr id="389" name="Google Shape;389;p53"/>
          <p:cNvPicPr preferRelativeResize="0"/>
          <p:nvPr/>
        </p:nvPicPr>
        <p:blipFill>
          <a:blip r:embed="rId3">
            <a:alphaModFix/>
          </a:blip>
          <a:stretch>
            <a:fillRect/>
          </a:stretch>
        </p:blipFill>
        <p:spPr>
          <a:xfrm>
            <a:off x="1381163" y="1279949"/>
            <a:ext cx="2599166" cy="3383211"/>
          </a:xfrm>
          <a:prstGeom prst="rect">
            <a:avLst/>
          </a:prstGeom>
          <a:noFill/>
          <a:ln>
            <a:noFill/>
          </a:ln>
        </p:spPr>
      </p:pic>
      <p:pic>
        <p:nvPicPr>
          <p:cNvPr id="390" name="Google Shape;390;p53"/>
          <p:cNvPicPr preferRelativeResize="0"/>
          <p:nvPr/>
        </p:nvPicPr>
        <p:blipFill>
          <a:blip r:embed="rId4">
            <a:alphaModFix/>
          </a:blip>
          <a:stretch>
            <a:fillRect/>
          </a:stretch>
        </p:blipFill>
        <p:spPr>
          <a:xfrm>
            <a:off x="5326816" y="1279949"/>
            <a:ext cx="2485860" cy="3383208"/>
          </a:xfrm>
          <a:prstGeom prst="rect">
            <a:avLst/>
          </a:prstGeom>
          <a:noFill/>
          <a:ln>
            <a:noFill/>
          </a:ln>
        </p:spPr>
      </p:pic>
      <p:sp>
        <p:nvSpPr>
          <p:cNvPr id="391" name="Google Shape;391;p53"/>
          <p:cNvSpPr txBox="1"/>
          <p:nvPr/>
        </p:nvSpPr>
        <p:spPr>
          <a:xfrm>
            <a:off x="2202675" y="4663150"/>
            <a:ext cx="432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392" name="Google Shape;392;p53"/>
          <p:cNvSpPr txBox="1"/>
          <p:nvPr/>
        </p:nvSpPr>
        <p:spPr>
          <a:xfrm>
            <a:off x="987700" y="4663150"/>
            <a:ext cx="760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4"/>
                </a:solidFill>
                <a:latin typeface="Proxima Nova Semibold"/>
                <a:ea typeface="Proxima Nova Semibold"/>
                <a:cs typeface="Proxima Nova Semibold"/>
                <a:sym typeface="Proxima Nova Semibold"/>
              </a:rPr>
              <a:t>“Clustering labels” are statistically significant to the model, but do not improve the accuracy</a:t>
            </a:r>
            <a:endParaRPr>
              <a:solidFill>
                <a:schemeClr val="accent4"/>
              </a:solidFill>
              <a:latin typeface="Proxima Nova Semibold"/>
              <a:ea typeface="Proxima Nova Semibold"/>
              <a:cs typeface="Proxima Nova Semibold"/>
              <a:sym typeface="Proxima Nova Semibold"/>
            </a:endParaRPr>
          </a:p>
        </p:txBody>
      </p:sp>
      <p:sp>
        <p:nvSpPr>
          <p:cNvPr id="393" name="Google Shape;393;p53"/>
          <p:cNvSpPr txBox="1"/>
          <p:nvPr/>
        </p:nvSpPr>
        <p:spPr>
          <a:xfrm>
            <a:off x="1140100" y="784050"/>
            <a:ext cx="308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Proxima Nova"/>
                <a:ea typeface="Proxima Nova"/>
                <a:cs typeface="Proxima Nova"/>
                <a:sym typeface="Proxima Nova"/>
              </a:rPr>
              <a:t>With “clustering labels” in the model</a:t>
            </a:r>
            <a:endParaRPr>
              <a:solidFill>
                <a:schemeClr val="dk2"/>
              </a:solidFill>
              <a:latin typeface="Proxima Nova"/>
              <a:ea typeface="Proxima Nova"/>
              <a:cs typeface="Proxima Nova"/>
              <a:sym typeface="Proxima Nova"/>
            </a:endParaRPr>
          </a:p>
        </p:txBody>
      </p:sp>
      <p:sp>
        <p:nvSpPr>
          <p:cNvPr id="394" name="Google Shape;394;p53"/>
          <p:cNvSpPr txBox="1"/>
          <p:nvPr/>
        </p:nvSpPr>
        <p:spPr>
          <a:xfrm>
            <a:off x="4853300" y="784050"/>
            <a:ext cx="343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Proxima Nova"/>
                <a:ea typeface="Proxima Nova"/>
                <a:cs typeface="Proxima Nova"/>
                <a:sym typeface="Proxima Nova"/>
              </a:rPr>
              <a:t>Without “clustering labels” in the model</a:t>
            </a:r>
            <a:endParaRPr>
              <a:solidFill>
                <a:schemeClr val="dk2"/>
              </a:solidFill>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graphicFrame>
        <p:nvGraphicFramePr>
          <p:cNvPr id="399" name="Google Shape;399;p54"/>
          <p:cNvGraphicFramePr/>
          <p:nvPr/>
        </p:nvGraphicFramePr>
        <p:xfrm>
          <a:off x="6103100" y="711492"/>
          <a:ext cx="3000000" cy="3000000"/>
        </p:xfrm>
        <a:graphic>
          <a:graphicData uri="http://schemas.openxmlformats.org/drawingml/2006/table">
            <a:tbl>
              <a:tblPr>
                <a:noFill/>
                <a:tableStyleId>{07BD2E53-F037-4BAC-BDCB-605B80E85B59}</a:tableStyleId>
              </a:tblPr>
              <a:tblGrid>
                <a:gridCol w="1165075">
                  <a:extLst>
                    <a:ext uri="{9D8B030D-6E8A-4147-A177-3AD203B41FA5}">
                      <a16:colId xmlns:a16="http://schemas.microsoft.com/office/drawing/2014/main" val="20000"/>
                    </a:ext>
                  </a:extLst>
                </a:gridCol>
                <a:gridCol w="814750">
                  <a:extLst>
                    <a:ext uri="{9D8B030D-6E8A-4147-A177-3AD203B41FA5}">
                      <a16:colId xmlns:a16="http://schemas.microsoft.com/office/drawing/2014/main" val="20001"/>
                    </a:ext>
                  </a:extLst>
                </a:gridCol>
                <a:gridCol w="757600">
                  <a:extLst>
                    <a:ext uri="{9D8B030D-6E8A-4147-A177-3AD203B41FA5}">
                      <a16:colId xmlns:a16="http://schemas.microsoft.com/office/drawing/2014/main" val="20002"/>
                    </a:ext>
                  </a:extLst>
                </a:gridCol>
              </a:tblGrid>
              <a:tr h="379950">
                <a:tc>
                  <a:txBody>
                    <a:bodyPr/>
                    <a:lstStyle/>
                    <a:p>
                      <a:pPr marL="0" lvl="0" indent="0" algn="l" rtl="0">
                        <a:spcBef>
                          <a:spcPts val="0"/>
                        </a:spcBef>
                        <a:spcAft>
                          <a:spcPts val="0"/>
                        </a:spcAft>
                        <a:buNone/>
                      </a:pPr>
                      <a:r>
                        <a:rPr lang="en" sz="1000" b="1">
                          <a:solidFill>
                            <a:schemeClr val="dk2"/>
                          </a:solidFill>
                        </a:rPr>
                        <a:t>Variable</a:t>
                      </a:r>
                      <a:endParaRPr sz="1000" b="1">
                        <a:solidFill>
                          <a:schemeClr val="dk2"/>
                        </a:solidFill>
                      </a:endParaRPr>
                    </a:p>
                  </a:txBody>
                  <a:tcPr marL="91425" marR="91425" marT="91425" marB="91425" anchor="ctr"/>
                </a:tc>
                <a:tc>
                  <a:txBody>
                    <a:bodyPr/>
                    <a:lstStyle/>
                    <a:p>
                      <a:pPr marL="0" lvl="0" indent="0" algn="ctr" rtl="0">
                        <a:spcBef>
                          <a:spcPts val="0"/>
                        </a:spcBef>
                        <a:spcAft>
                          <a:spcPts val="0"/>
                        </a:spcAft>
                        <a:buNone/>
                      </a:pPr>
                      <a:r>
                        <a:rPr lang="en" sz="1000" b="1">
                          <a:solidFill>
                            <a:schemeClr val="dk2"/>
                          </a:solidFill>
                        </a:rPr>
                        <a:t>Cluster 1</a:t>
                      </a:r>
                      <a:endParaRPr sz="1000" b="1">
                        <a:solidFill>
                          <a:schemeClr val="dk2"/>
                        </a:solidFill>
                      </a:endParaRPr>
                    </a:p>
                  </a:txBody>
                  <a:tcPr marL="91425" marR="91425" marT="91425" marB="91425" anchor="ctr"/>
                </a:tc>
                <a:tc>
                  <a:txBody>
                    <a:bodyPr/>
                    <a:lstStyle/>
                    <a:p>
                      <a:pPr marL="0" lvl="0" indent="0" algn="ctr" rtl="0">
                        <a:spcBef>
                          <a:spcPts val="0"/>
                        </a:spcBef>
                        <a:spcAft>
                          <a:spcPts val="0"/>
                        </a:spcAft>
                        <a:buNone/>
                      </a:pPr>
                      <a:r>
                        <a:rPr lang="en" sz="1000" b="1">
                          <a:solidFill>
                            <a:schemeClr val="dk2"/>
                          </a:solidFill>
                        </a:rPr>
                        <a:t>Cluster 2</a:t>
                      </a:r>
                      <a:endParaRPr sz="1000" b="1">
                        <a:solidFill>
                          <a:schemeClr val="dk2"/>
                        </a:solidFill>
                      </a:endParaRPr>
                    </a:p>
                  </a:txBody>
                  <a:tcPr marL="91425" marR="91425" marT="91425" marB="91425" anchor="ctr"/>
                </a:tc>
                <a:extLst>
                  <a:ext uri="{0D108BD9-81ED-4DB2-BD59-A6C34878D82A}">
                    <a16:rowId xmlns:a16="http://schemas.microsoft.com/office/drawing/2014/main" val="10000"/>
                  </a:ext>
                </a:extLst>
              </a:tr>
              <a:tr h="335250">
                <a:tc>
                  <a:txBody>
                    <a:bodyPr/>
                    <a:lstStyle/>
                    <a:p>
                      <a:pPr marL="0" lvl="0" indent="0" algn="l" rtl="0">
                        <a:spcBef>
                          <a:spcPts val="0"/>
                        </a:spcBef>
                        <a:spcAft>
                          <a:spcPts val="0"/>
                        </a:spcAft>
                        <a:buNone/>
                      </a:pPr>
                      <a:r>
                        <a:rPr lang="en" sz="1000" u="sng">
                          <a:solidFill>
                            <a:schemeClr val="dk2"/>
                          </a:solidFill>
                        </a:rPr>
                        <a:t>Teens Status:</a:t>
                      </a:r>
                      <a:endParaRPr sz="1000" u="sng">
                        <a:solidFill>
                          <a:schemeClr val="dk2"/>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2"/>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2"/>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35250">
                <a:tc>
                  <a:txBody>
                    <a:bodyPr/>
                    <a:lstStyle/>
                    <a:p>
                      <a:pPr marL="0" lvl="0" indent="0" algn="r" rtl="0">
                        <a:spcBef>
                          <a:spcPts val="0"/>
                        </a:spcBef>
                        <a:spcAft>
                          <a:spcPts val="0"/>
                        </a:spcAft>
                        <a:buNone/>
                      </a:pPr>
                      <a:r>
                        <a:rPr lang="en" sz="1000">
                          <a:solidFill>
                            <a:schemeClr val="dk2"/>
                          </a:solidFill>
                        </a:rPr>
                        <a:t>With teens at home</a:t>
                      </a:r>
                      <a:endParaRPr sz="1000" u="sng">
                        <a:solidFill>
                          <a:schemeClr val="dk2"/>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2"/>
                          </a:solidFill>
                        </a:rPr>
                        <a:t>47.17%</a:t>
                      </a:r>
                      <a:endParaRPr sz="1000">
                        <a:solidFill>
                          <a:schemeClr val="dk2"/>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2"/>
                          </a:solidFill>
                        </a:rPr>
                        <a:t>52.83%</a:t>
                      </a:r>
                      <a:endParaRPr sz="1000">
                        <a:solidFill>
                          <a:schemeClr val="dk2"/>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68575">
                <a:tc>
                  <a:txBody>
                    <a:bodyPr/>
                    <a:lstStyle/>
                    <a:p>
                      <a:pPr marL="0" lvl="0" indent="0" algn="r" rtl="0">
                        <a:spcBef>
                          <a:spcPts val="0"/>
                        </a:spcBef>
                        <a:spcAft>
                          <a:spcPts val="0"/>
                        </a:spcAft>
                        <a:buNone/>
                      </a:pPr>
                      <a:r>
                        <a:rPr lang="en" sz="1000">
                          <a:solidFill>
                            <a:schemeClr val="dk2"/>
                          </a:solidFill>
                        </a:rPr>
                        <a:t>Without teens at home</a:t>
                      </a:r>
                      <a:endParaRPr sz="1000" u="sng">
                        <a:solidFill>
                          <a:schemeClr val="dk2"/>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2"/>
                          </a:solidFill>
                        </a:rPr>
                        <a:t>40.04%</a:t>
                      </a:r>
                      <a:endParaRPr sz="1000">
                        <a:solidFill>
                          <a:schemeClr val="dk2"/>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2"/>
                          </a:solidFill>
                        </a:rPr>
                        <a:t>59.96%</a:t>
                      </a:r>
                      <a:endParaRPr sz="1000">
                        <a:solidFill>
                          <a:schemeClr val="dk2"/>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43000">
                <a:tc>
                  <a:txBody>
                    <a:bodyPr/>
                    <a:lstStyle/>
                    <a:p>
                      <a:pPr marL="0" lvl="0" indent="0" algn="l" rtl="0">
                        <a:spcBef>
                          <a:spcPts val="0"/>
                        </a:spcBef>
                        <a:spcAft>
                          <a:spcPts val="0"/>
                        </a:spcAft>
                        <a:buNone/>
                      </a:pPr>
                      <a:r>
                        <a:rPr lang="en" sz="1000" u="sng">
                          <a:solidFill>
                            <a:schemeClr val="dk2"/>
                          </a:solidFill>
                        </a:rPr>
                        <a:t>Education:</a:t>
                      </a:r>
                      <a:endParaRPr sz="1000">
                        <a:solidFill>
                          <a:schemeClr val="dk2"/>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2"/>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2"/>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63725">
                <a:tc>
                  <a:txBody>
                    <a:bodyPr/>
                    <a:lstStyle/>
                    <a:p>
                      <a:pPr marL="0" lvl="0" indent="0" algn="l" rtl="0">
                        <a:spcBef>
                          <a:spcPts val="0"/>
                        </a:spcBef>
                        <a:spcAft>
                          <a:spcPts val="0"/>
                        </a:spcAft>
                        <a:buNone/>
                      </a:pPr>
                      <a:r>
                        <a:rPr lang="en" sz="1000">
                          <a:solidFill>
                            <a:schemeClr val="dk2"/>
                          </a:solidFill>
                        </a:rPr>
                        <a:t>Basic Education / Graduation</a:t>
                      </a:r>
                      <a:endParaRPr sz="1000">
                        <a:solidFill>
                          <a:schemeClr val="dk2"/>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2"/>
                          </a:solidFill>
                        </a:rPr>
                        <a:t>43.42%</a:t>
                      </a:r>
                      <a:endParaRPr sz="1000">
                        <a:solidFill>
                          <a:schemeClr val="dk2"/>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2"/>
                          </a:solidFill>
                        </a:rPr>
                        <a:t>56.58%</a:t>
                      </a:r>
                      <a:endParaRPr sz="1000">
                        <a:solidFill>
                          <a:schemeClr val="dk2"/>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68575">
                <a:tc>
                  <a:txBody>
                    <a:bodyPr/>
                    <a:lstStyle/>
                    <a:p>
                      <a:pPr marL="0" lvl="0" indent="0" algn="l" rtl="0">
                        <a:spcBef>
                          <a:spcPts val="0"/>
                        </a:spcBef>
                        <a:spcAft>
                          <a:spcPts val="0"/>
                        </a:spcAft>
                        <a:buNone/>
                      </a:pPr>
                      <a:r>
                        <a:rPr lang="en" sz="1000">
                          <a:solidFill>
                            <a:schemeClr val="dk2"/>
                          </a:solidFill>
                        </a:rPr>
                        <a:t>Higher Education</a:t>
                      </a:r>
                      <a:endParaRPr sz="1000">
                        <a:solidFill>
                          <a:schemeClr val="dk2"/>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2"/>
                          </a:solidFill>
                        </a:rPr>
                        <a:t>44.07%</a:t>
                      </a:r>
                      <a:endParaRPr sz="1000">
                        <a:solidFill>
                          <a:schemeClr val="dk2"/>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2"/>
                          </a:solidFill>
                        </a:rPr>
                        <a:t>55.93%</a:t>
                      </a:r>
                      <a:endParaRPr sz="1000">
                        <a:solidFill>
                          <a:schemeClr val="dk2"/>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400" name="Google Shape;400;p54"/>
          <p:cNvSpPr txBox="1">
            <a:spLocks noGrp="1"/>
          </p:cNvSpPr>
          <p:nvPr>
            <p:ph type="title"/>
          </p:nvPr>
        </p:nvSpPr>
        <p:spPr>
          <a:xfrm>
            <a:off x="297650" y="1308700"/>
            <a:ext cx="2816100" cy="2551800"/>
          </a:xfrm>
          <a:prstGeom prst="rect">
            <a:avLst/>
          </a:prstGeom>
        </p:spPr>
        <p:txBody>
          <a:bodyPr spcFirstLastPara="1" wrap="square" lIns="91425" tIns="91425" rIns="91425" bIns="91425" anchor="t" anchorCtr="0">
            <a:normAutofit fontScale="90000"/>
          </a:bodyPr>
          <a:lstStyle/>
          <a:p>
            <a:pPr marL="0" lvl="0" indent="0" algn="l" rtl="0">
              <a:lnSpc>
                <a:spcPct val="150000"/>
              </a:lnSpc>
              <a:spcBef>
                <a:spcPts val="0"/>
              </a:spcBef>
              <a:spcAft>
                <a:spcPts val="0"/>
              </a:spcAft>
              <a:buNone/>
            </a:pPr>
            <a:r>
              <a:rPr lang="en">
                <a:solidFill>
                  <a:schemeClr val="dk1"/>
                </a:solidFill>
              </a:rPr>
              <a:t>Distribution of Clusters in Categorical Variables</a:t>
            </a:r>
            <a:endParaRPr>
              <a:solidFill>
                <a:schemeClr val="dk1"/>
              </a:solidFill>
            </a:endParaRPr>
          </a:p>
        </p:txBody>
      </p:sp>
      <p:graphicFrame>
        <p:nvGraphicFramePr>
          <p:cNvPr id="401" name="Google Shape;401;p54"/>
          <p:cNvGraphicFramePr/>
          <p:nvPr/>
        </p:nvGraphicFramePr>
        <p:xfrm>
          <a:off x="3189950" y="711505"/>
          <a:ext cx="3000000" cy="3000000"/>
        </p:xfrm>
        <a:graphic>
          <a:graphicData uri="http://schemas.openxmlformats.org/drawingml/2006/table">
            <a:tbl>
              <a:tblPr>
                <a:noFill/>
                <a:tableStyleId>{07BD2E53-F037-4BAC-BDCB-605B80E85B59}</a:tableStyleId>
              </a:tblPr>
              <a:tblGrid>
                <a:gridCol w="1138275">
                  <a:extLst>
                    <a:ext uri="{9D8B030D-6E8A-4147-A177-3AD203B41FA5}">
                      <a16:colId xmlns:a16="http://schemas.microsoft.com/office/drawing/2014/main" val="20000"/>
                    </a:ext>
                  </a:extLst>
                </a:gridCol>
                <a:gridCol w="796000">
                  <a:extLst>
                    <a:ext uri="{9D8B030D-6E8A-4147-A177-3AD203B41FA5}">
                      <a16:colId xmlns:a16="http://schemas.microsoft.com/office/drawing/2014/main" val="20001"/>
                    </a:ext>
                  </a:extLst>
                </a:gridCol>
                <a:gridCol w="740175">
                  <a:extLst>
                    <a:ext uri="{9D8B030D-6E8A-4147-A177-3AD203B41FA5}">
                      <a16:colId xmlns:a16="http://schemas.microsoft.com/office/drawing/2014/main" val="20002"/>
                    </a:ext>
                  </a:extLst>
                </a:gridCol>
              </a:tblGrid>
              <a:tr h="379950">
                <a:tc>
                  <a:txBody>
                    <a:bodyPr/>
                    <a:lstStyle/>
                    <a:p>
                      <a:pPr marL="0" lvl="0" indent="0" algn="l" rtl="0">
                        <a:spcBef>
                          <a:spcPts val="0"/>
                        </a:spcBef>
                        <a:spcAft>
                          <a:spcPts val="0"/>
                        </a:spcAft>
                        <a:buNone/>
                      </a:pPr>
                      <a:r>
                        <a:rPr lang="en" sz="1000" b="1">
                          <a:solidFill>
                            <a:schemeClr val="dk2"/>
                          </a:solidFill>
                        </a:rPr>
                        <a:t>Variable</a:t>
                      </a:r>
                      <a:endParaRPr sz="1000" b="1">
                        <a:solidFill>
                          <a:schemeClr val="dk2"/>
                        </a:solidFill>
                      </a:endParaRPr>
                    </a:p>
                  </a:txBody>
                  <a:tcPr marL="91425" marR="91425" marT="91425" marB="91425" anchor="ctr"/>
                </a:tc>
                <a:tc>
                  <a:txBody>
                    <a:bodyPr/>
                    <a:lstStyle/>
                    <a:p>
                      <a:pPr marL="0" lvl="0" indent="0" algn="ctr" rtl="0">
                        <a:spcBef>
                          <a:spcPts val="0"/>
                        </a:spcBef>
                        <a:spcAft>
                          <a:spcPts val="0"/>
                        </a:spcAft>
                        <a:buNone/>
                      </a:pPr>
                      <a:r>
                        <a:rPr lang="en" sz="1000" b="1">
                          <a:solidFill>
                            <a:schemeClr val="dk2"/>
                          </a:solidFill>
                        </a:rPr>
                        <a:t>Cluster 1</a:t>
                      </a:r>
                      <a:endParaRPr sz="1000" b="1">
                        <a:solidFill>
                          <a:schemeClr val="dk2"/>
                        </a:solidFill>
                      </a:endParaRPr>
                    </a:p>
                  </a:txBody>
                  <a:tcPr marL="91425" marR="91425" marT="91425" marB="91425" anchor="ctr"/>
                </a:tc>
                <a:tc>
                  <a:txBody>
                    <a:bodyPr/>
                    <a:lstStyle/>
                    <a:p>
                      <a:pPr marL="0" lvl="0" indent="0" algn="ctr" rtl="0">
                        <a:spcBef>
                          <a:spcPts val="0"/>
                        </a:spcBef>
                        <a:spcAft>
                          <a:spcPts val="0"/>
                        </a:spcAft>
                        <a:buNone/>
                      </a:pPr>
                      <a:r>
                        <a:rPr lang="en" sz="1000" b="1">
                          <a:solidFill>
                            <a:schemeClr val="dk2"/>
                          </a:solidFill>
                        </a:rPr>
                        <a:t>Cluster 2</a:t>
                      </a:r>
                      <a:endParaRPr sz="1000" b="1">
                        <a:solidFill>
                          <a:schemeClr val="dk2"/>
                        </a:solidFill>
                      </a:endParaRPr>
                    </a:p>
                  </a:txBody>
                  <a:tcPr marL="91425" marR="91425" marT="91425" marB="91425" anchor="ctr"/>
                </a:tc>
                <a:extLst>
                  <a:ext uri="{0D108BD9-81ED-4DB2-BD59-A6C34878D82A}">
                    <a16:rowId xmlns:a16="http://schemas.microsoft.com/office/drawing/2014/main" val="10000"/>
                  </a:ext>
                </a:extLst>
              </a:tr>
              <a:tr h="246950">
                <a:tc>
                  <a:txBody>
                    <a:bodyPr/>
                    <a:lstStyle/>
                    <a:p>
                      <a:pPr marL="0" lvl="0" indent="0" algn="l" rtl="0">
                        <a:spcBef>
                          <a:spcPts val="0"/>
                        </a:spcBef>
                        <a:spcAft>
                          <a:spcPts val="0"/>
                        </a:spcAft>
                        <a:buNone/>
                      </a:pPr>
                      <a:r>
                        <a:rPr lang="en" sz="1000" u="sng">
                          <a:solidFill>
                            <a:schemeClr val="dk2"/>
                          </a:solidFill>
                        </a:rPr>
                        <a:t>Response:</a:t>
                      </a:r>
                      <a:endParaRPr sz="1000" u="sng">
                        <a:solidFill>
                          <a:schemeClr val="dk2"/>
                        </a:solidFill>
                      </a:endParaRPr>
                    </a:p>
                  </a:txBody>
                  <a:tcPr marL="91425" marR="91425" marT="91425" marB="91425" anchor="ctr"/>
                </a:tc>
                <a:tc>
                  <a:txBody>
                    <a:bodyPr/>
                    <a:lstStyle/>
                    <a:p>
                      <a:pPr marL="0" lvl="0" indent="0" algn="ctr" rtl="0">
                        <a:spcBef>
                          <a:spcPts val="0"/>
                        </a:spcBef>
                        <a:spcAft>
                          <a:spcPts val="0"/>
                        </a:spcAft>
                        <a:buNone/>
                      </a:pPr>
                      <a:endParaRPr sz="1000">
                        <a:solidFill>
                          <a:schemeClr val="dk2"/>
                        </a:solidFill>
                      </a:endParaRPr>
                    </a:p>
                  </a:txBody>
                  <a:tcPr marL="91425" marR="91425" marT="91425" marB="91425" anchor="ctr"/>
                </a:tc>
                <a:tc>
                  <a:txBody>
                    <a:bodyPr/>
                    <a:lstStyle/>
                    <a:p>
                      <a:pPr marL="0" lvl="0" indent="0" algn="ctr" rtl="0">
                        <a:spcBef>
                          <a:spcPts val="0"/>
                        </a:spcBef>
                        <a:spcAft>
                          <a:spcPts val="0"/>
                        </a:spcAft>
                        <a:buNone/>
                      </a:pPr>
                      <a:endParaRPr sz="1000">
                        <a:solidFill>
                          <a:schemeClr val="dk2"/>
                        </a:solidFill>
                      </a:endParaRPr>
                    </a:p>
                  </a:txBody>
                  <a:tcPr marL="91425" marR="91425" marT="91425" marB="91425" anchor="ctr"/>
                </a:tc>
                <a:extLst>
                  <a:ext uri="{0D108BD9-81ED-4DB2-BD59-A6C34878D82A}">
                    <a16:rowId xmlns:a16="http://schemas.microsoft.com/office/drawing/2014/main" val="10001"/>
                  </a:ext>
                </a:extLst>
              </a:tr>
              <a:tr h="246950">
                <a:tc>
                  <a:txBody>
                    <a:bodyPr/>
                    <a:lstStyle/>
                    <a:p>
                      <a:pPr marL="0" lvl="0" indent="0" algn="r" rtl="0">
                        <a:spcBef>
                          <a:spcPts val="0"/>
                        </a:spcBef>
                        <a:spcAft>
                          <a:spcPts val="0"/>
                        </a:spcAft>
                        <a:buNone/>
                      </a:pPr>
                      <a:r>
                        <a:rPr lang="en" sz="1000">
                          <a:solidFill>
                            <a:schemeClr val="dk2"/>
                          </a:solidFill>
                        </a:rPr>
                        <a:t>Accepted</a:t>
                      </a:r>
                      <a:endParaRPr sz="1000">
                        <a:solidFill>
                          <a:schemeClr val="dk2"/>
                        </a:solidFill>
                      </a:endParaRPr>
                    </a:p>
                  </a:txBody>
                  <a:tcPr marL="91425" marR="91425" marT="91425" marB="91425" anchor="ctr"/>
                </a:tc>
                <a:tc>
                  <a:txBody>
                    <a:bodyPr/>
                    <a:lstStyle/>
                    <a:p>
                      <a:pPr marL="0" lvl="0" indent="0" algn="ctr" rtl="0">
                        <a:spcBef>
                          <a:spcPts val="0"/>
                        </a:spcBef>
                        <a:spcAft>
                          <a:spcPts val="0"/>
                        </a:spcAft>
                        <a:buNone/>
                      </a:pPr>
                      <a:r>
                        <a:rPr lang="en" sz="1000">
                          <a:solidFill>
                            <a:schemeClr val="dk2"/>
                          </a:solidFill>
                        </a:rPr>
                        <a:t>61.56%</a:t>
                      </a:r>
                      <a:endParaRPr sz="1000">
                        <a:solidFill>
                          <a:schemeClr val="dk2"/>
                        </a:solidFill>
                      </a:endParaRPr>
                    </a:p>
                  </a:txBody>
                  <a:tcPr marL="91425" marR="91425" marT="91425" marB="91425" anchor="ctr"/>
                </a:tc>
                <a:tc>
                  <a:txBody>
                    <a:bodyPr/>
                    <a:lstStyle/>
                    <a:p>
                      <a:pPr marL="0" lvl="0" indent="0" algn="ctr" rtl="0">
                        <a:spcBef>
                          <a:spcPts val="0"/>
                        </a:spcBef>
                        <a:spcAft>
                          <a:spcPts val="0"/>
                        </a:spcAft>
                        <a:buNone/>
                      </a:pPr>
                      <a:r>
                        <a:rPr lang="en" sz="1000">
                          <a:solidFill>
                            <a:schemeClr val="dk2"/>
                          </a:solidFill>
                        </a:rPr>
                        <a:t>38.44%</a:t>
                      </a:r>
                      <a:endParaRPr sz="1000">
                        <a:solidFill>
                          <a:schemeClr val="dk2"/>
                        </a:solidFill>
                      </a:endParaRPr>
                    </a:p>
                  </a:txBody>
                  <a:tcPr marL="91425" marR="91425" marT="91425" marB="91425" anchor="ctr"/>
                </a:tc>
                <a:extLst>
                  <a:ext uri="{0D108BD9-81ED-4DB2-BD59-A6C34878D82A}">
                    <a16:rowId xmlns:a16="http://schemas.microsoft.com/office/drawing/2014/main" val="10002"/>
                  </a:ext>
                </a:extLst>
              </a:tr>
              <a:tr h="246950">
                <a:tc>
                  <a:txBody>
                    <a:bodyPr/>
                    <a:lstStyle/>
                    <a:p>
                      <a:pPr marL="0" lvl="0" indent="0" algn="r" rtl="0">
                        <a:spcBef>
                          <a:spcPts val="0"/>
                        </a:spcBef>
                        <a:spcAft>
                          <a:spcPts val="0"/>
                        </a:spcAft>
                        <a:buNone/>
                      </a:pPr>
                      <a:r>
                        <a:rPr lang="en" sz="1000">
                          <a:solidFill>
                            <a:schemeClr val="dk2"/>
                          </a:solidFill>
                        </a:rPr>
                        <a:t>Refused</a:t>
                      </a:r>
                      <a:endParaRPr sz="1000">
                        <a:solidFill>
                          <a:schemeClr val="dk2"/>
                        </a:solidFill>
                      </a:endParaRPr>
                    </a:p>
                  </a:txBody>
                  <a:tcPr marL="91425" marR="91425" marT="91425" marB="91425" anchor="ctr"/>
                </a:tc>
                <a:tc>
                  <a:txBody>
                    <a:bodyPr/>
                    <a:lstStyle/>
                    <a:p>
                      <a:pPr marL="0" lvl="0" indent="0" algn="ctr" rtl="0">
                        <a:spcBef>
                          <a:spcPts val="0"/>
                        </a:spcBef>
                        <a:spcAft>
                          <a:spcPts val="0"/>
                        </a:spcAft>
                        <a:buNone/>
                      </a:pPr>
                      <a:r>
                        <a:rPr lang="en" sz="1000">
                          <a:solidFill>
                            <a:schemeClr val="dk2"/>
                          </a:solidFill>
                        </a:rPr>
                        <a:t>40.57%</a:t>
                      </a:r>
                      <a:endParaRPr sz="1000">
                        <a:solidFill>
                          <a:schemeClr val="dk2"/>
                        </a:solidFill>
                      </a:endParaRPr>
                    </a:p>
                  </a:txBody>
                  <a:tcPr marL="91425" marR="91425" marT="91425" marB="91425" anchor="ctr"/>
                </a:tc>
                <a:tc>
                  <a:txBody>
                    <a:bodyPr/>
                    <a:lstStyle/>
                    <a:p>
                      <a:pPr marL="0" lvl="0" indent="0" algn="ctr" rtl="0">
                        <a:spcBef>
                          <a:spcPts val="0"/>
                        </a:spcBef>
                        <a:spcAft>
                          <a:spcPts val="0"/>
                        </a:spcAft>
                        <a:buNone/>
                      </a:pPr>
                      <a:r>
                        <a:rPr lang="en" sz="1000">
                          <a:solidFill>
                            <a:schemeClr val="dk2"/>
                          </a:solidFill>
                        </a:rPr>
                        <a:t>59.43%</a:t>
                      </a:r>
                      <a:endParaRPr sz="1000">
                        <a:solidFill>
                          <a:schemeClr val="dk2"/>
                        </a:solidFill>
                      </a:endParaRPr>
                    </a:p>
                  </a:txBody>
                  <a:tcPr marL="91425" marR="91425" marT="91425" marB="91425" anchor="ctr"/>
                </a:tc>
                <a:extLst>
                  <a:ext uri="{0D108BD9-81ED-4DB2-BD59-A6C34878D82A}">
                    <a16:rowId xmlns:a16="http://schemas.microsoft.com/office/drawing/2014/main" val="10003"/>
                  </a:ext>
                </a:extLst>
              </a:tr>
              <a:tr h="246950">
                <a:tc>
                  <a:txBody>
                    <a:bodyPr/>
                    <a:lstStyle/>
                    <a:p>
                      <a:pPr marL="0" lvl="0" indent="0" algn="l" rtl="0">
                        <a:spcBef>
                          <a:spcPts val="0"/>
                        </a:spcBef>
                        <a:spcAft>
                          <a:spcPts val="0"/>
                        </a:spcAft>
                        <a:buNone/>
                      </a:pPr>
                      <a:r>
                        <a:rPr lang="en" sz="1000" u="sng">
                          <a:solidFill>
                            <a:schemeClr val="dk2"/>
                          </a:solidFill>
                        </a:rPr>
                        <a:t>Marital Status:</a:t>
                      </a:r>
                      <a:endParaRPr sz="1000" u="sng">
                        <a:solidFill>
                          <a:schemeClr val="dk2"/>
                        </a:solidFill>
                      </a:endParaRPr>
                    </a:p>
                  </a:txBody>
                  <a:tcPr marL="91425" marR="91425" marT="91425" marB="91425" anchor="ctr"/>
                </a:tc>
                <a:tc>
                  <a:txBody>
                    <a:bodyPr/>
                    <a:lstStyle/>
                    <a:p>
                      <a:pPr marL="0" lvl="0" indent="0" algn="ctr" rtl="0">
                        <a:spcBef>
                          <a:spcPts val="0"/>
                        </a:spcBef>
                        <a:spcAft>
                          <a:spcPts val="0"/>
                        </a:spcAft>
                        <a:buNone/>
                      </a:pPr>
                      <a:endParaRPr sz="1000">
                        <a:solidFill>
                          <a:schemeClr val="dk2"/>
                        </a:solidFill>
                      </a:endParaRPr>
                    </a:p>
                  </a:txBody>
                  <a:tcPr marL="91425" marR="91425" marT="91425" marB="91425" anchor="ctr"/>
                </a:tc>
                <a:tc>
                  <a:txBody>
                    <a:bodyPr/>
                    <a:lstStyle/>
                    <a:p>
                      <a:pPr marL="0" lvl="0" indent="0" algn="ctr" rtl="0">
                        <a:spcBef>
                          <a:spcPts val="0"/>
                        </a:spcBef>
                        <a:spcAft>
                          <a:spcPts val="0"/>
                        </a:spcAft>
                        <a:buNone/>
                      </a:pPr>
                      <a:endParaRPr sz="1000">
                        <a:solidFill>
                          <a:schemeClr val="dk2"/>
                        </a:solidFill>
                      </a:endParaRPr>
                    </a:p>
                  </a:txBody>
                  <a:tcPr marL="91425" marR="91425" marT="91425" marB="91425" anchor="ctr"/>
                </a:tc>
                <a:extLst>
                  <a:ext uri="{0D108BD9-81ED-4DB2-BD59-A6C34878D82A}">
                    <a16:rowId xmlns:a16="http://schemas.microsoft.com/office/drawing/2014/main" val="10004"/>
                  </a:ext>
                </a:extLst>
              </a:tr>
              <a:tr h="379950">
                <a:tc>
                  <a:txBody>
                    <a:bodyPr/>
                    <a:lstStyle/>
                    <a:p>
                      <a:pPr marL="0" lvl="0" indent="0" algn="r" rtl="0">
                        <a:spcBef>
                          <a:spcPts val="0"/>
                        </a:spcBef>
                        <a:spcAft>
                          <a:spcPts val="0"/>
                        </a:spcAft>
                        <a:buNone/>
                      </a:pPr>
                      <a:r>
                        <a:rPr lang="en" sz="1000">
                          <a:solidFill>
                            <a:schemeClr val="dk2"/>
                          </a:solidFill>
                        </a:rPr>
                        <a:t>Married / Together</a:t>
                      </a:r>
                      <a:endParaRPr sz="1000">
                        <a:solidFill>
                          <a:schemeClr val="dk2"/>
                        </a:solidFill>
                      </a:endParaRPr>
                    </a:p>
                  </a:txBody>
                  <a:tcPr marL="91425" marR="91425" marT="91425" marB="91425" anchor="ctr"/>
                </a:tc>
                <a:tc>
                  <a:txBody>
                    <a:bodyPr/>
                    <a:lstStyle/>
                    <a:p>
                      <a:pPr marL="0" lvl="0" indent="0" algn="ctr" rtl="0">
                        <a:spcBef>
                          <a:spcPts val="0"/>
                        </a:spcBef>
                        <a:spcAft>
                          <a:spcPts val="0"/>
                        </a:spcAft>
                        <a:buNone/>
                      </a:pPr>
                      <a:r>
                        <a:rPr lang="en" sz="1000">
                          <a:solidFill>
                            <a:schemeClr val="dk2"/>
                          </a:solidFill>
                        </a:rPr>
                        <a:t>43.21%</a:t>
                      </a:r>
                      <a:endParaRPr sz="1000">
                        <a:solidFill>
                          <a:schemeClr val="dk2"/>
                        </a:solidFill>
                      </a:endParaRPr>
                    </a:p>
                  </a:txBody>
                  <a:tcPr marL="91425" marR="91425" marT="91425" marB="91425" anchor="ctr"/>
                </a:tc>
                <a:tc>
                  <a:txBody>
                    <a:bodyPr/>
                    <a:lstStyle/>
                    <a:p>
                      <a:pPr marL="0" lvl="0" indent="0" algn="ctr" rtl="0">
                        <a:spcBef>
                          <a:spcPts val="0"/>
                        </a:spcBef>
                        <a:spcAft>
                          <a:spcPts val="0"/>
                        </a:spcAft>
                        <a:buNone/>
                      </a:pPr>
                      <a:r>
                        <a:rPr lang="en" sz="1000">
                          <a:solidFill>
                            <a:schemeClr val="dk2"/>
                          </a:solidFill>
                        </a:rPr>
                        <a:t>56.78%</a:t>
                      </a:r>
                      <a:endParaRPr sz="1000">
                        <a:solidFill>
                          <a:schemeClr val="dk2"/>
                        </a:solidFill>
                      </a:endParaRPr>
                    </a:p>
                  </a:txBody>
                  <a:tcPr marL="91425" marR="91425" marT="91425" marB="91425" anchor="ctr"/>
                </a:tc>
                <a:extLst>
                  <a:ext uri="{0D108BD9-81ED-4DB2-BD59-A6C34878D82A}">
                    <a16:rowId xmlns:a16="http://schemas.microsoft.com/office/drawing/2014/main" val="10005"/>
                  </a:ext>
                </a:extLst>
              </a:tr>
              <a:tr h="246950">
                <a:tc>
                  <a:txBody>
                    <a:bodyPr/>
                    <a:lstStyle/>
                    <a:p>
                      <a:pPr marL="0" lvl="0" indent="0" algn="r" rtl="0">
                        <a:spcBef>
                          <a:spcPts val="0"/>
                        </a:spcBef>
                        <a:spcAft>
                          <a:spcPts val="0"/>
                        </a:spcAft>
                        <a:buNone/>
                      </a:pPr>
                      <a:r>
                        <a:rPr lang="en" sz="1000">
                          <a:solidFill>
                            <a:schemeClr val="dk2"/>
                          </a:solidFill>
                        </a:rPr>
                        <a:t>Others</a:t>
                      </a:r>
                      <a:endParaRPr sz="1000">
                        <a:solidFill>
                          <a:schemeClr val="dk2"/>
                        </a:solidFill>
                      </a:endParaRPr>
                    </a:p>
                  </a:txBody>
                  <a:tcPr marL="91425" marR="91425" marT="91425" marB="91425" anchor="ctr"/>
                </a:tc>
                <a:tc>
                  <a:txBody>
                    <a:bodyPr/>
                    <a:lstStyle/>
                    <a:p>
                      <a:pPr marL="0" lvl="0" indent="0" algn="ctr" rtl="0">
                        <a:spcBef>
                          <a:spcPts val="0"/>
                        </a:spcBef>
                        <a:spcAft>
                          <a:spcPts val="0"/>
                        </a:spcAft>
                        <a:buNone/>
                      </a:pPr>
                      <a:r>
                        <a:rPr lang="en" sz="1000">
                          <a:solidFill>
                            <a:schemeClr val="dk2"/>
                          </a:solidFill>
                        </a:rPr>
                        <a:t>44.65%</a:t>
                      </a:r>
                      <a:endParaRPr sz="1000">
                        <a:solidFill>
                          <a:schemeClr val="dk2"/>
                        </a:solidFill>
                      </a:endParaRPr>
                    </a:p>
                  </a:txBody>
                  <a:tcPr marL="91425" marR="91425" marT="91425" marB="91425" anchor="ctr"/>
                </a:tc>
                <a:tc>
                  <a:txBody>
                    <a:bodyPr/>
                    <a:lstStyle/>
                    <a:p>
                      <a:pPr marL="0" lvl="0" indent="0" algn="ctr" rtl="0">
                        <a:spcBef>
                          <a:spcPts val="0"/>
                        </a:spcBef>
                        <a:spcAft>
                          <a:spcPts val="0"/>
                        </a:spcAft>
                        <a:buNone/>
                      </a:pPr>
                      <a:r>
                        <a:rPr lang="en" sz="1000">
                          <a:solidFill>
                            <a:schemeClr val="dk2"/>
                          </a:solidFill>
                        </a:rPr>
                        <a:t>55.34%</a:t>
                      </a:r>
                      <a:endParaRPr sz="1000">
                        <a:solidFill>
                          <a:schemeClr val="dk2"/>
                        </a:solidFill>
                      </a:endParaRPr>
                    </a:p>
                  </a:txBody>
                  <a:tcPr marL="91425" marR="91425" marT="91425" marB="91425" anchor="ctr"/>
                </a:tc>
                <a:extLst>
                  <a:ext uri="{0D108BD9-81ED-4DB2-BD59-A6C34878D82A}">
                    <a16:rowId xmlns:a16="http://schemas.microsoft.com/office/drawing/2014/main" val="10006"/>
                  </a:ext>
                </a:extLst>
              </a:tr>
              <a:tr h="246950">
                <a:tc>
                  <a:txBody>
                    <a:bodyPr/>
                    <a:lstStyle/>
                    <a:p>
                      <a:pPr marL="0" lvl="0" indent="0" algn="l" rtl="0">
                        <a:spcBef>
                          <a:spcPts val="0"/>
                        </a:spcBef>
                        <a:spcAft>
                          <a:spcPts val="0"/>
                        </a:spcAft>
                        <a:buNone/>
                      </a:pPr>
                      <a:r>
                        <a:rPr lang="en" sz="1000" u="sng">
                          <a:solidFill>
                            <a:schemeClr val="dk2"/>
                          </a:solidFill>
                        </a:rPr>
                        <a:t>Kids Status:</a:t>
                      </a:r>
                      <a:endParaRPr sz="1000" u="sng">
                        <a:solidFill>
                          <a:schemeClr val="dk2"/>
                        </a:solidFill>
                      </a:endParaRPr>
                    </a:p>
                  </a:txBody>
                  <a:tcPr marL="91425" marR="91425" marT="91425" marB="91425" anchor="ctr"/>
                </a:tc>
                <a:tc>
                  <a:txBody>
                    <a:bodyPr/>
                    <a:lstStyle/>
                    <a:p>
                      <a:pPr marL="0" lvl="0" indent="0" algn="ctr" rtl="0">
                        <a:spcBef>
                          <a:spcPts val="0"/>
                        </a:spcBef>
                        <a:spcAft>
                          <a:spcPts val="0"/>
                        </a:spcAft>
                        <a:buNone/>
                      </a:pPr>
                      <a:endParaRPr sz="1000">
                        <a:solidFill>
                          <a:schemeClr val="dk2"/>
                        </a:solidFill>
                      </a:endParaRPr>
                    </a:p>
                  </a:txBody>
                  <a:tcPr marL="91425" marR="91425" marT="91425" marB="91425" anchor="ctr"/>
                </a:tc>
                <a:tc>
                  <a:txBody>
                    <a:bodyPr/>
                    <a:lstStyle/>
                    <a:p>
                      <a:pPr marL="0" lvl="0" indent="0" algn="ctr" rtl="0">
                        <a:spcBef>
                          <a:spcPts val="0"/>
                        </a:spcBef>
                        <a:spcAft>
                          <a:spcPts val="0"/>
                        </a:spcAft>
                        <a:buNone/>
                      </a:pPr>
                      <a:endParaRPr sz="1000">
                        <a:solidFill>
                          <a:schemeClr val="dk2"/>
                        </a:solidFill>
                      </a:endParaRPr>
                    </a:p>
                  </a:txBody>
                  <a:tcPr marL="91425" marR="91425" marT="91425" marB="91425" anchor="ctr"/>
                </a:tc>
                <a:extLst>
                  <a:ext uri="{0D108BD9-81ED-4DB2-BD59-A6C34878D82A}">
                    <a16:rowId xmlns:a16="http://schemas.microsoft.com/office/drawing/2014/main" val="10007"/>
                  </a:ext>
                </a:extLst>
              </a:tr>
              <a:tr h="379950">
                <a:tc>
                  <a:txBody>
                    <a:bodyPr/>
                    <a:lstStyle/>
                    <a:p>
                      <a:pPr marL="0" lvl="0" indent="0" algn="r" rtl="0">
                        <a:spcBef>
                          <a:spcPts val="0"/>
                        </a:spcBef>
                        <a:spcAft>
                          <a:spcPts val="0"/>
                        </a:spcAft>
                        <a:buNone/>
                      </a:pPr>
                      <a:r>
                        <a:rPr lang="en" sz="1000">
                          <a:solidFill>
                            <a:schemeClr val="dk2"/>
                          </a:solidFill>
                        </a:rPr>
                        <a:t>With kids at home</a:t>
                      </a:r>
                      <a:endParaRPr sz="1000">
                        <a:solidFill>
                          <a:schemeClr val="dk2"/>
                        </a:solidFill>
                      </a:endParaRPr>
                    </a:p>
                  </a:txBody>
                  <a:tcPr marL="91425" marR="91425" marT="91425" marB="91425" anchor="ctr">
                    <a:solidFill>
                      <a:srgbClr val="FFFF00"/>
                    </a:solidFill>
                  </a:tcPr>
                </a:tc>
                <a:tc>
                  <a:txBody>
                    <a:bodyPr/>
                    <a:lstStyle/>
                    <a:p>
                      <a:pPr marL="0" lvl="0" indent="0" algn="ctr" rtl="0">
                        <a:spcBef>
                          <a:spcPts val="0"/>
                        </a:spcBef>
                        <a:spcAft>
                          <a:spcPts val="0"/>
                        </a:spcAft>
                        <a:buNone/>
                      </a:pPr>
                      <a:r>
                        <a:rPr lang="en" sz="1000">
                          <a:solidFill>
                            <a:schemeClr val="dk2"/>
                          </a:solidFill>
                        </a:rPr>
                        <a:t>68.98%</a:t>
                      </a:r>
                      <a:endParaRPr sz="1000">
                        <a:solidFill>
                          <a:schemeClr val="dk2"/>
                        </a:solidFill>
                      </a:endParaRPr>
                    </a:p>
                  </a:txBody>
                  <a:tcPr marL="91425" marR="91425" marT="91425" marB="91425" anchor="ctr">
                    <a:solidFill>
                      <a:srgbClr val="FFFF00"/>
                    </a:solidFill>
                  </a:tcPr>
                </a:tc>
                <a:tc>
                  <a:txBody>
                    <a:bodyPr/>
                    <a:lstStyle/>
                    <a:p>
                      <a:pPr marL="0" lvl="0" indent="0" algn="ctr" rtl="0">
                        <a:spcBef>
                          <a:spcPts val="0"/>
                        </a:spcBef>
                        <a:spcAft>
                          <a:spcPts val="0"/>
                        </a:spcAft>
                        <a:buNone/>
                      </a:pPr>
                      <a:r>
                        <a:rPr lang="en" sz="1000">
                          <a:solidFill>
                            <a:schemeClr val="dk2"/>
                          </a:solidFill>
                        </a:rPr>
                        <a:t>31.02%</a:t>
                      </a:r>
                      <a:endParaRPr sz="1000">
                        <a:solidFill>
                          <a:schemeClr val="dk2"/>
                        </a:solidFill>
                      </a:endParaRPr>
                    </a:p>
                  </a:txBody>
                  <a:tcPr marL="91425" marR="91425" marT="91425" marB="91425" anchor="ctr">
                    <a:solidFill>
                      <a:srgbClr val="FFFF00"/>
                    </a:solidFill>
                  </a:tcPr>
                </a:tc>
                <a:extLst>
                  <a:ext uri="{0D108BD9-81ED-4DB2-BD59-A6C34878D82A}">
                    <a16:rowId xmlns:a16="http://schemas.microsoft.com/office/drawing/2014/main" val="10008"/>
                  </a:ext>
                </a:extLst>
              </a:tr>
              <a:tr h="379950">
                <a:tc>
                  <a:txBody>
                    <a:bodyPr/>
                    <a:lstStyle/>
                    <a:p>
                      <a:pPr marL="0" lvl="0" indent="0" algn="r" rtl="0">
                        <a:spcBef>
                          <a:spcPts val="0"/>
                        </a:spcBef>
                        <a:spcAft>
                          <a:spcPts val="0"/>
                        </a:spcAft>
                        <a:buNone/>
                      </a:pPr>
                      <a:r>
                        <a:rPr lang="en" sz="1000">
                          <a:solidFill>
                            <a:schemeClr val="dk2"/>
                          </a:solidFill>
                        </a:rPr>
                        <a:t>Without kids at home</a:t>
                      </a:r>
                      <a:endParaRPr sz="1000">
                        <a:solidFill>
                          <a:schemeClr val="dk2"/>
                        </a:solidFill>
                      </a:endParaRPr>
                    </a:p>
                  </a:txBody>
                  <a:tcPr marL="91425" marR="91425" marT="91425" marB="91425" anchor="ctr">
                    <a:solidFill>
                      <a:srgbClr val="FFFF00"/>
                    </a:solidFill>
                  </a:tcPr>
                </a:tc>
                <a:tc>
                  <a:txBody>
                    <a:bodyPr/>
                    <a:lstStyle/>
                    <a:p>
                      <a:pPr marL="0" lvl="0" indent="0" algn="ctr" rtl="0">
                        <a:spcBef>
                          <a:spcPts val="0"/>
                        </a:spcBef>
                        <a:spcAft>
                          <a:spcPts val="0"/>
                        </a:spcAft>
                        <a:buNone/>
                      </a:pPr>
                      <a:r>
                        <a:rPr lang="en" sz="1000">
                          <a:solidFill>
                            <a:schemeClr val="dk2"/>
                          </a:solidFill>
                        </a:rPr>
                        <a:t>9.00%</a:t>
                      </a:r>
                      <a:endParaRPr sz="1000">
                        <a:solidFill>
                          <a:schemeClr val="dk2"/>
                        </a:solidFill>
                      </a:endParaRPr>
                    </a:p>
                  </a:txBody>
                  <a:tcPr marL="91425" marR="91425" marT="91425" marB="91425" anchor="ctr">
                    <a:solidFill>
                      <a:srgbClr val="FFFF00"/>
                    </a:solidFill>
                  </a:tcPr>
                </a:tc>
                <a:tc>
                  <a:txBody>
                    <a:bodyPr/>
                    <a:lstStyle/>
                    <a:p>
                      <a:pPr marL="0" lvl="0" indent="0" algn="ctr" rtl="0">
                        <a:spcBef>
                          <a:spcPts val="0"/>
                        </a:spcBef>
                        <a:spcAft>
                          <a:spcPts val="0"/>
                        </a:spcAft>
                        <a:buNone/>
                      </a:pPr>
                      <a:r>
                        <a:rPr lang="en" sz="1000">
                          <a:solidFill>
                            <a:schemeClr val="dk2"/>
                          </a:solidFill>
                        </a:rPr>
                        <a:t>91.00%</a:t>
                      </a:r>
                      <a:endParaRPr sz="1000">
                        <a:solidFill>
                          <a:schemeClr val="dk2"/>
                        </a:solidFill>
                      </a:endParaRPr>
                    </a:p>
                  </a:txBody>
                  <a:tcPr marL="91425" marR="91425" marT="91425" marB="91425" anchor="ctr">
                    <a:solidFill>
                      <a:srgbClr val="FFFF00"/>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5"/>
          <p:cNvSpPr txBox="1">
            <a:spLocks noGrp="1"/>
          </p:cNvSpPr>
          <p:nvPr>
            <p:ph type="title"/>
          </p:nvPr>
        </p:nvSpPr>
        <p:spPr>
          <a:xfrm>
            <a:off x="656125" y="280050"/>
            <a:ext cx="6738000" cy="1185900"/>
          </a:xfrm>
          <a:prstGeom prst="rect">
            <a:avLst/>
          </a:prstGeom>
        </p:spPr>
        <p:txBody>
          <a:bodyPr spcFirstLastPara="1" wrap="square" lIns="91425" tIns="91425" rIns="91425" bIns="91425" anchor="t" anchorCtr="0">
            <a:normAutofit fontScale="90000"/>
          </a:bodyPr>
          <a:lstStyle/>
          <a:p>
            <a:pPr marL="0" lvl="0" indent="0" algn="l" rtl="0">
              <a:lnSpc>
                <a:spcPct val="150000"/>
              </a:lnSpc>
              <a:spcBef>
                <a:spcPts val="0"/>
              </a:spcBef>
              <a:spcAft>
                <a:spcPts val="0"/>
              </a:spcAft>
              <a:buNone/>
            </a:pPr>
            <a:r>
              <a:rPr lang="en">
                <a:solidFill>
                  <a:schemeClr val="dk1"/>
                </a:solidFill>
              </a:rPr>
              <a:t>Distribution of Clusters in Categorical Variables</a:t>
            </a:r>
            <a:endParaRPr>
              <a:solidFill>
                <a:schemeClr val="dk1"/>
              </a:solidFill>
            </a:endParaRPr>
          </a:p>
        </p:txBody>
      </p:sp>
      <p:pic>
        <p:nvPicPr>
          <p:cNvPr id="407" name="Google Shape;407;p55"/>
          <p:cNvPicPr preferRelativeResize="0"/>
          <p:nvPr/>
        </p:nvPicPr>
        <p:blipFill>
          <a:blip r:embed="rId3">
            <a:alphaModFix/>
          </a:blip>
          <a:stretch>
            <a:fillRect/>
          </a:stretch>
        </p:blipFill>
        <p:spPr>
          <a:xfrm>
            <a:off x="391663" y="3797200"/>
            <a:ext cx="4754879" cy="767750"/>
          </a:xfrm>
          <a:prstGeom prst="rect">
            <a:avLst/>
          </a:prstGeom>
          <a:noFill/>
          <a:ln>
            <a:noFill/>
          </a:ln>
        </p:spPr>
      </p:pic>
      <p:pic>
        <p:nvPicPr>
          <p:cNvPr id="408" name="Google Shape;408;p55"/>
          <p:cNvPicPr preferRelativeResize="0"/>
          <p:nvPr/>
        </p:nvPicPr>
        <p:blipFill>
          <a:blip r:embed="rId4">
            <a:alphaModFix/>
          </a:blip>
          <a:stretch>
            <a:fillRect/>
          </a:stretch>
        </p:blipFill>
        <p:spPr>
          <a:xfrm>
            <a:off x="5146550" y="1050225"/>
            <a:ext cx="3854625" cy="3931920"/>
          </a:xfrm>
          <a:prstGeom prst="rect">
            <a:avLst/>
          </a:prstGeom>
          <a:noFill/>
          <a:ln>
            <a:noFill/>
          </a:ln>
        </p:spPr>
      </p:pic>
      <p:sp>
        <p:nvSpPr>
          <p:cNvPr id="409" name="Google Shape;409;p55"/>
          <p:cNvSpPr txBox="1"/>
          <p:nvPr/>
        </p:nvSpPr>
        <p:spPr>
          <a:xfrm>
            <a:off x="1042050" y="2677638"/>
            <a:ext cx="3034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latin typeface="Proxima Nova"/>
                <a:ea typeface="Proxima Nova"/>
                <a:cs typeface="Proxima Nova"/>
                <a:sym typeface="Proxima Nova"/>
              </a:rPr>
              <a:t>Family with kids / without kids is associated with cluster labels</a:t>
            </a:r>
            <a:endParaRPr sz="1600">
              <a:solidFill>
                <a:schemeClr val="dk2"/>
              </a:solidFill>
              <a:latin typeface="Proxima Nova"/>
              <a:ea typeface="Proxima Nova"/>
              <a:cs typeface="Proxima Nova"/>
              <a:sym typeface="Proxima Nova"/>
            </a:endParaRPr>
          </a:p>
        </p:txBody>
      </p:sp>
      <p:sp>
        <p:nvSpPr>
          <p:cNvPr id="410" name="Google Shape;410;p55"/>
          <p:cNvSpPr txBox="1">
            <a:spLocks noGrp="1"/>
          </p:cNvSpPr>
          <p:nvPr>
            <p:ph type="body" idx="1"/>
          </p:nvPr>
        </p:nvSpPr>
        <p:spPr>
          <a:xfrm>
            <a:off x="1042050" y="1737000"/>
            <a:ext cx="2480400" cy="522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b="1"/>
              <a:t>Variable</a:t>
            </a:r>
            <a:r>
              <a:rPr lang="en" sz="2000"/>
              <a:t> : Kidhome</a:t>
            </a:r>
            <a:endParaRPr sz="2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6"/>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5000"/>
              <a:t>CONCLUSION</a:t>
            </a:r>
            <a:endParaRPr sz="5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7"/>
          <p:cNvSpPr txBox="1"/>
          <p:nvPr/>
        </p:nvSpPr>
        <p:spPr>
          <a:xfrm>
            <a:off x="707550" y="712925"/>
            <a:ext cx="7728900" cy="40968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Clr>
                <a:schemeClr val="dk2"/>
              </a:buClr>
              <a:buSzPts val="1700"/>
              <a:buFont typeface="Proxima Nova"/>
              <a:buAutoNum type="arabicPeriod"/>
            </a:pPr>
            <a:r>
              <a:rPr lang="en" sz="1700">
                <a:solidFill>
                  <a:schemeClr val="dk2"/>
                </a:solidFill>
                <a:latin typeface="Proxima Nova"/>
                <a:ea typeface="Proxima Nova"/>
                <a:cs typeface="Proxima Nova"/>
                <a:sym typeface="Proxima Nova"/>
              </a:rPr>
              <a:t>Clustering tendency of the dataset is verified. Clustering is appropriate for this dataset.</a:t>
            </a:r>
            <a:endParaRPr sz="1700">
              <a:solidFill>
                <a:schemeClr val="dk2"/>
              </a:solidFill>
              <a:latin typeface="Proxima Nova"/>
              <a:ea typeface="Proxima Nova"/>
              <a:cs typeface="Proxima Nova"/>
              <a:sym typeface="Proxima Nova"/>
            </a:endParaRPr>
          </a:p>
          <a:p>
            <a:pPr marL="457200" lvl="0" indent="-336550" algn="l" rtl="0">
              <a:lnSpc>
                <a:spcPct val="115000"/>
              </a:lnSpc>
              <a:spcBef>
                <a:spcPts val="1000"/>
              </a:spcBef>
              <a:spcAft>
                <a:spcPts val="0"/>
              </a:spcAft>
              <a:buClr>
                <a:schemeClr val="dk2"/>
              </a:buClr>
              <a:buSzPts val="1700"/>
              <a:buFont typeface="Proxima Nova"/>
              <a:buAutoNum type="arabicPeriod"/>
            </a:pPr>
            <a:r>
              <a:rPr lang="en" sz="1700">
                <a:solidFill>
                  <a:schemeClr val="dk2"/>
                </a:solidFill>
                <a:latin typeface="Proxima Nova"/>
                <a:ea typeface="Proxima Nova"/>
                <a:cs typeface="Proxima Nova"/>
                <a:sym typeface="Proxima Nova"/>
              </a:rPr>
              <a:t>Hierarchical clustering may not be appropriate for this dataset, even though it's the best algorithm recommended.</a:t>
            </a:r>
            <a:endParaRPr sz="1700">
              <a:solidFill>
                <a:schemeClr val="dk2"/>
              </a:solidFill>
              <a:latin typeface="Proxima Nova"/>
              <a:ea typeface="Proxima Nova"/>
              <a:cs typeface="Proxima Nova"/>
              <a:sym typeface="Proxima Nova"/>
            </a:endParaRPr>
          </a:p>
          <a:p>
            <a:pPr marL="457200" lvl="0" indent="-336550" algn="l" rtl="0">
              <a:lnSpc>
                <a:spcPct val="115000"/>
              </a:lnSpc>
              <a:spcBef>
                <a:spcPts val="1000"/>
              </a:spcBef>
              <a:spcAft>
                <a:spcPts val="0"/>
              </a:spcAft>
              <a:buClr>
                <a:schemeClr val="dk2"/>
              </a:buClr>
              <a:buSzPts val="1700"/>
              <a:buFont typeface="Proxima Nova"/>
              <a:buAutoNum type="arabicPeriod"/>
            </a:pPr>
            <a:r>
              <a:rPr lang="en" sz="1700">
                <a:solidFill>
                  <a:schemeClr val="dk2"/>
                </a:solidFill>
                <a:latin typeface="Proxima Nova"/>
                <a:ea typeface="Proxima Nova"/>
                <a:cs typeface="Proxima Nova"/>
                <a:sym typeface="Proxima Nova"/>
              </a:rPr>
              <a:t>CLARA, hierarchical k-means and fuzzy k-means clustering are the preferred methods. 2 clusters is better for the dataset. </a:t>
            </a:r>
            <a:endParaRPr sz="1700">
              <a:solidFill>
                <a:schemeClr val="dk2"/>
              </a:solidFill>
              <a:latin typeface="Proxima Nova"/>
              <a:ea typeface="Proxima Nova"/>
              <a:cs typeface="Proxima Nova"/>
              <a:sym typeface="Proxima Nova"/>
            </a:endParaRPr>
          </a:p>
          <a:p>
            <a:pPr marL="457200" lvl="0" indent="-336550" algn="l" rtl="0">
              <a:lnSpc>
                <a:spcPct val="115000"/>
              </a:lnSpc>
              <a:spcBef>
                <a:spcPts val="1000"/>
              </a:spcBef>
              <a:spcAft>
                <a:spcPts val="0"/>
              </a:spcAft>
              <a:buClr>
                <a:schemeClr val="dk2"/>
              </a:buClr>
              <a:buSzPts val="1700"/>
              <a:buFont typeface="Proxima Nova"/>
              <a:buAutoNum type="arabicPeriod"/>
            </a:pPr>
            <a:r>
              <a:rPr lang="en" sz="1700">
                <a:solidFill>
                  <a:schemeClr val="dk2"/>
                </a:solidFill>
                <a:latin typeface="Proxima Nova"/>
                <a:ea typeface="Proxima Nova"/>
                <a:cs typeface="Proxima Nova"/>
                <a:sym typeface="Proxima Nova"/>
              </a:rPr>
              <a:t>A summary table of customer profile grouped by cluster has been created. Average </a:t>
            </a:r>
            <a:r>
              <a:rPr lang="en" sz="1700" b="1">
                <a:solidFill>
                  <a:schemeClr val="dk2"/>
                </a:solidFill>
                <a:latin typeface="Proxima Nova"/>
                <a:ea typeface="Proxima Nova"/>
                <a:cs typeface="Proxima Nova"/>
                <a:sym typeface="Proxima Nova"/>
              </a:rPr>
              <a:t>kidhome</a:t>
            </a:r>
            <a:r>
              <a:rPr lang="en" sz="1700">
                <a:solidFill>
                  <a:schemeClr val="dk2"/>
                </a:solidFill>
                <a:latin typeface="Proxima Nova"/>
                <a:ea typeface="Proxima Nova"/>
                <a:cs typeface="Proxima Nova"/>
                <a:sym typeface="Proxima Nova"/>
              </a:rPr>
              <a:t> in the two clusters vary greatly. </a:t>
            </a:r>
            <a:endParaRPr sz="1700">
              <a:solidFill>
                <a:schemeClr val="dk2"/>
              </a:solidFill>
              <a:latin typeface="Proxima Nova"/>
              <a:ea typeface="Proxima Nova"/>
              <a:cs typeface="Proxima Nova"/>
              <a:sym typeface="Proxima Nova"/>
            </a:endParaRPr>
          </a:p>
          <a:p>
            <a:pPr marL="457200" lvl="0" indent="-336550" algn="l" rtl="0">
              <a:lnSpc>
                <a:spcPct val="115000"/>
              </a:lnSpc>
              <a:spcBef>
                <a:spcPts val="1000"/>
              </a:spcBef>
              <a:spcAft>
                <a:spcPts val="0"/>
              </a:spcAft>
              <a:buClr>
                <a:schemeClr val="dk2"/>
              </a:buClr>
              <a:buSzPts val="1700"/>
              <a:buFont typeface="Proxima Nova"/>
              <a:buAutoNum type="arabicPeriod"/>
            </a:pPr>
            <a:r>
              <a:rPr lang="en" sz="1700">
                <a:solidFill>
                  <a:schemeClr val="dk2"/>
                </a:solidFill>
                <a:latin typeface="Proxima Nova"/>
                <a:ea typeface="Proxima Nova"/>
                <a:cs typeface="Proxima Nova"/>
                <a:sym typeface="Proxima Nova"/>
              </a:rPr>
              <a:t>By using the cluster label, the accuracy of our logistic regression model slightly decreased from 86.6% to 85.9%. </a:t>
            </a:r>
            <a:endParaRPr sz="1700">
              <a:solidFill>
                <a:schemeClr val="dk2"/>
              </a:solidFill>
              <a:latin typeface="Proxima Nova"/>
              <a:ea typeface="Proxima Nova"/>
              <a:cs typeface="Proxima Nova"/>
              <a:sym typeface="Proxima Nova"/>
            </a:endParaRPr>
          </a:p>
          <a:p>
            <a:pPr marL="457200" lvl="0" indent="-336550" algn="l" rtl="0">
              <a:lnSpc>
                <a:spcPct val="115000"/>
              </a:lnSpc>
              <a:spcBef>
                <a:spcPts val="1000"/>
              </a:spcBef>
              <a:spcAft>
                <a:spcPts val="1000"/>
              </a:spcAft>
              <a:buClr>
                <a:schemeClr val="dk2"/>
              </a:buClr>
              <a:buSzPts val="1700"/>
              <a:buFont typeface="Proxima Nova"/>
              <a:buAutoNum type="arabicPeriod"/>
            </a:pPr>
            <a:r>
              <a:rPr lang="en" sz="1700" b="1">
                <a:solidFill>
                  <a:schemeClr val="dk2"/>
                </a:solidFill>
                <a:latin typeface="Proxima Nova"/>
                <a:ea typeface="Proxima Nova"/>
                <a:cs typeface="Proxima Nova"/>
                <a:sym typeface="Proxima Nova"/>
              </a:rPr>
              <a:t>Possible Improvements:</a:t>
            </a:r>
            <a:r>
              <a:rPr lang="en" sz="1700">
                <a:solidFill>
                  <a:schemeClr val="dk2"/>
                </a:solidFill>
                <a:latin typeface="Proxima Nova"/>
                <a:ea typeface="Proxima Nova"/>
                <a:cs typeface="Proxima Nova"/>
                <a:sym typeface="Proxima Nova"/>
              </a:rPr>
              <a:t> use hierarchical clustering for outlier detection.</a:t>
            </a:r>
            <a:endParaRPr sz="1700">
              <a:solidFill>
                <a:schemeClr val="dk2"/>
              </a:solidFill>
              <a:latin typeface="Proxima Nova"/>
              <a:ea typeface="Proxima Nova"/>
              <a:cs typeface="Proxima Nova"/>
              <a:sym typeface="Proxima Nova"/>
            </a:endParaRPr>
          </a:p>
        </p:txBody>
      </p:sp>
      <p:sp>
        <p:nvSpPr>
          <p:cNvPr id="421" name="Google Shape;421;p57"/>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5000"/>
              <a:t>Q&amp;A</a:t>
            </a:r>
            <a:endParaRPr sz="5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432" name="Google Shape;432;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2000"/>
              <a:t>Ilu, Saratu Yusuf, and Rajesh Prasad. “Improved Autoregressive Integrated Moving Average Model for COVID-19 Prediction by Using Statistical Significance and Clustering Techniques.” </a:t>
            </a:r>
            <a:r>
              <a:rPr lang="en" sz="2000" i="1"/>
              <a:t>Heliyon</a:t>
            </a:r>
            <a:r>
              <a:rPr lang="en" sz="2000"/>
              <a:t> 9, no. 2 (February 1, 2023). doi:10.1016/j.heliyon.2023.e13483.</a:t>
            </a:r>
            <a:endParaRPr sz="2000"/>
          </a:p>
          <a:p>
            <a:pPr marL="0" lvl="0" indent="0" algn="l" rtl="0">
              <a:spcBef>
                <a:spcPts val="1200"/>
              </a:spcBef>
              <a:spcAft>
                <a:spcPts val="0"/>
              </a:spcAft>
              <a:buNone/>
            </a:pPr>
            <a:r>
              <a:rPr lang="en" sz="2000"/>
              <a:t>https://www.telusinternational.com/insights/ai-data/article/7-types-of-data-bias-in-machine-learning</a:t>
            </a:r>
            <a:endParaRPr sz="2000"/>
          </a:p>
          <a:p>
            <a:pPr marL="0" lvl="0" indent="0" algn="l" rtl="0">
              <a:spcBef>
                <a:spcPts val="1200"/>
              </a:spcBef>
              <a:spcAft>
                <a:spcPts val="0"/>
              </a:spcAft>
              <a:buNone/>
            </a:pPr>
            <a:r>
              <a:rPr lang="en" sz="2000"/>
              <a:t>https://elearningindustry.com/7-benefits-of-mistake-driven-learning</a:t>
            </a:r>
            <a:endParaRPr sz="2000"/>
          </a:p>
          <a:p>
            <a:pPr marL="0" lvl="0" indent="0" algn="l" rtl="0">
              <a:spcBef>
                <a:spcPts val="1200"/>
              </a:spcBef>
              <a:spcAft>
                <a:spcPts val="1200"/>
              </a:spcAft>
              <a:buNone/>
            </a:pPr>
            <a:r>
              <a:rPr lang="en" sz="2000"/>
              <a:t>https://www.mamamia.com.au/how-to-type-shrug/</a:t>
            </a:r>
            <a:endParaRPr sz="2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Contributions</a:t>
            </a:r>
            <a:endParaRPr/>
          </a:p>
        </p:txBody>
      </p:sp>
      <p:sp>
        <p:nvSpPr>
          <p:cNvPr id="438" name="Google Shape;438;p60"/>
          <p:cNvSpPr txBox="1">
            <a:spLocks noGrp="1"/>
          </p:cNvSpPr>
          <p:nvPr>
            <p:ph type="body" idx="1"/>
          </p:nvPr>
        </p:nvSpPr>
        <p:spPr>
          <a:xfrm>
            <a:off x="938700" y="1178200"/>
            <a:ext cx="46035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Florence Cheng (25%)	</a:t>
            </a:r>
            <a:endParaRPr sz="3000"/>
          </a:p>
          <a:p>
            <a:pPr marL="0" lvl="0" indent="0" algn="l" rtl="0">
              <a:spcBef>
                <a:spcPts val="0"/>
              </a:spcBef>
              <a:spcAft>
                <a:spcPts val="0"/>
              </a:spcAft>
              <a:buNone/>
            </a:pPr>
            <a:r>
              <a:rPr lang="en" sz="3000"/>
              <a:t>Phuong-Mai Tran (25%)</a:t>
            </a:r>
            <a:endParaRPr sz="3000"/>
          </a:p>
          <a:p>
            <a:pPr marL="0" lvl="0" indent="0" algn="l" rtl="0">
              <a:spcBef>
                <a:spcPts val="0"/>
              </a:spcBef>
              <a:spcAft>
                <a:spcPts val="0"/>
              </a:spcAft>
              <a:buNone/>
            </a:pPr>
            <a:r>
              <a:rPr lang="en" sz="3000"/>
              <a:t>Andrew Liu (25%)	</a:t>
            </a:r>
            <a:endParaRPr sz="3000"/>
          </a:p>
          <a:p>
            <a:pPr marL="0" lvl="0" indent="0" algn="l" rtl="0">
              <a:spcBef>
                <a:spcPts val="0"/>
              </a:spcBef>
              <a:spcAft>
                <a:spcPts val="0"/>
              </a:spcAft>
              <a:buNone/>
            </a:pPr>
            <a:r>
              <a:rPr lang="en" sz="3000"/>
              <a:t>Gene Xia (25%)</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Description - Overall</a:t>
            </a:r>
            <a:endParaRPr/>
          </a:p>
        </p:txBody>
      </p:sp>
      <p:sp>
        <p:nvSpPr>
          <p:cNvPr id="82" name="Google Shape;82;p17"/>
          <p:cNvSpPr txBox="1">
            <a:spLocks noGrp="1"/>
          </p:cNvSpPr>
          <p:nvPr>
            <p:ph type="body" idx="1"/>
          </p:nvPr>
        </p:nvSpPr>
        <p:spPr>
          <a:xfrm>
            <a:off x="763900" y="1228675"/>
            <a:ext cx="7676700" cy="34380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SzPts val="2400"/>
              <a:buChar char="-"/>
            </a:pPr>
            <a:r>
              <a:rPr lang="en" sz="2400"/>
              <a:t>2240 Observations</a:t>
            </a:r>
            <a:endParaRPr sz="2400"/>
          </a:p>
          <a:p>
            <a:pPr marL="457200" lvl="0" indent="-381000" algn="l" rtl="0">
              <a:spcBef>
                <a:spcPts val="0"/>
              </a:spcBef>
              <a:spcAft>
                <a:spcPts val="0"/>
              </a:spcAft>
              <a:buSzPts val="2400"/>
              <a:buChar char="-"/>
            </a:pPr>
            <a:r>
              <a:rPr lang="en" sz="2400"/>
              <a:t>22 Variables </a:t>
            </a:r>
            <a:endParaRPr sz="2400"/>
          </a:p>
          <a:p>
            <a:pPr marL="457200" lvl="0" indent="-381000" algn="l" rtl="0">
              <a:spcBef>
                <a:spcPts val="0"/>
              </a:spcBef>
              <a:spcAft>
                <a:spcPts val="0"/>
              </a:spcAft>
              <a:buSzPts val="2400"/>
              <a:buChar char="-"/>
            </a:pPr>
            <a:r>
              <a:rPr lang="en" sz="2400"/>
              <a:t>No duplicated rows</a:t>
            </a:r>
            <a:endParaRPr sz="2400"/>
          </a:p>
          <a:p>
            <a:pPr marL="457200" lvl="0" indent="-381000" algn="l" rtl="0">
              <a:spcBef>
                <a:spcPts val="0"/>
              </a:spcBef>
              <a:spcAft>
                <a:spcPts val="0"/>
              </a:spcAft>
              <a:buSzPts val="2400"/>
              <a:buChar char="-"/>
            </a:pPr>
            <a:r>
              <a:rPr lang="en" sz="2400"/>
              <a:t>Some outliers in </a:t>
            </a:r>
            <a:r>
              <a:rPr lang="en" sz="2400" b="1">
                <a:solidFill>
                  <a:schemeClr val="accent4"/>
                </a:solidFill>
              </a:rPr>
              <a:t>MntMeatProducts</a:t>
            </a:r>
            <a:r>
              <a:rPr lang="en" sz="2400"/>
              <a:t>, </a:t>
            </a:r>
            <a:r>
              <a:rPr lang="en" sz="2400" b="1">
                <a:solidFill>
                  <a:schemeClr val="accent4"/>
                </a:solidFill>
              </a:rPr>
              <a:t>NumWebPurchases</a:t>
            </a:r>
            <a:r>
              <a:rPr lang="en" sz="2400"/>
              <a:t>, </a:t>
            </a:r>
            <a:r>
              <a:rPr lang="en" sz="2400" b="1">
                <a:solidFill>
                  <a:schemeClr val="accent4"/>
                </a:solidFill>
              </a:rPr>
              <a:t>NumCatalogPurchases</a:t>
            </a:r>
            <a:r>
              <a:rPr lang="en" sz="2400"/>
              <a:t>, </a:t>
            </a:r>
            <a:r>
              <a:rPr lang="en" sz="2400" b="1">
                <a:solidFill>
                  <a:schemeClr val="accent4"/>
                </a:solidFill>
              </a:rPr>
              <a:t>Income</a:t>
            </a:r>
            <a:r>
              <a:rPr lang="en" sz="2400"/>
              <a:t> and </a:t>
            </a:r>
            <a:r>
              <a:rPr lang="en" sz="2400" b="1">
                <a:solidFill>
                  <a:schemeClr val="accent4"/>
                </a:solidFill>
              </a:rPr>
              <a:t>Age</a:t>
            </a:r>
            <a:r>
              <a:rPr lang="en" sz="2400"/>
              <a:t>.</a:t>
            </a:r>
            <a:endParaRPr sz="2400"/>
          </a:p>
          <a:p>
            <a:pPr marL="457200" lvl="0" indent="-381000" algn="l" rtl="0">
              <a:spcBef>
                <a:spcPts val="0"/>
              </a:spcBef>
              <a:spcAft>
                <a:spcPts val="0"/>
              </a:spcAft>
              <a:buSzPts val="2400"/>
              <a:buChar char="-"/>
            </a:pPr>
            <a:r>
              <a:rPr lang="en" sz="2400"/>
              <a:t>24 Missing Values in </a:t>
            </a:r>
            <a:r>
              <a:rPr lang="en" sz="2400" b="1">
                <a:solidFill>
                  <a:schemeClr val="accent4"/>
                </a:solidFill>
              </a:rPr>
              <a:t>Income</a:t>
            </a:r>
            <a:r>
              <a:rPr lang="en" sz="2400"/>
              <a:t> (1.07% Missing)</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Customer Information Variables (1)</a:t>
            </a:r>
            <a:endParaRPr/>
          </a:p>
        </p:txBody>
      </p:sp>
      <p:sp>
        <p:nvSpPr>
          <p:cNvPr id="88" name="Google Shape;88;p18"/>
          <p:cNvSpPr txBox="1">
            <a:spLocks noGrp="1"/>
          </p:cNvSpPr>
          <p:nvPr>
            <p:ph type="body" idx="1"/>
          </p:nvPr>
        </p:nvSpPr>
        <p:spPr>
          <a:xfrm>
            <a:off x="311700" y="1152475"/>
            <a:ext cx="8667300" cy="3504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b="1"/>
              <a:t>Response (target):</a:t>
            </a:r>
            <a:r>
              <a:rPr lang="en" sz="2400"/>
              <a:t> 1 - Accept Offer. 0 - Declined Offer.</a:t>
            </a:r>
            <a:endParaRPr sz="2400"/>
          </a:p>
          <a:p>
            <a:pPr marL="457200" lvl="0" indent="-381000" algn="l" rtl="0">
              <a:spcBef>
                <a:spcPts val="0"/>
              </a:spcBef>
              <a:spcAft>
                <a:spcPts val="0"/>
              </a:spcAft>
              <a:buSzPts val="2400"/>
              <a:buChar char="-"/>
            </a:pPr>
            <a:r>
              <a:rPr lang="en" sz="2400" b="1"/>
              <a:t>ID: </a:t>
            </a:r>
            <a:r>
              <a:rPr lang="en" sz="2400"/>
              <a:t>Unique ID of each customer. </a:t>
            </a:r>
            <a:endParaRPr sz="2400"/>
          </a:p>
          <a:p>
            <a:pPr marL="457200" lvl="0" indent="-381000" algn="l" rtl="0">
              <a:spcBef>
                <a:spcPts val="0"/>
              </a:spcBef>
              <a:spcAft>
                <a:spcPts val="0"/>
              </a:spcAft>
              <a:buSzPts val="2400"/>
              <a:buChar char="-"/>
            </a:pPr>
            <a:r>
              <a:rPr lang="en" sz="2400" b="1"/>
              <a:t>Birth Year: </a:t>
            </a:r>
            <a:r>
              <a:rPr lang="en" sz="2400"/>
              <a:t>Year of Birth of the customer. (</a:t>
            </a:r>
            <a:r>
              <a:rPr lang="en" sz="2400" u="sng"/>
              <a:t>Converted to age</a:t>
            </a:r>
            <a:r>
              <a:rPr lang="en" sz="2400"/>
              <a:t>).</a:t>
            </a:r>
            <a:endParaRPr sz="2400"/>
          </a:p>
          <a:p>
            <a:pPr marL="457200" lvl="0" indent="-381000" algn="l" rtl="0">
              <a:spcBef>
                <a:spcPts val="0"/>
              </a:spcBef>
              <a:spcAft>
                <a:spcPts val="0"/>
              </a:spcAft>
              <a:buSzPts val="2400"/>
              <a:buChar char="-"/>
            </a:pPr>
            <a:r>
              <a:rPr lang="en" sz="2400" b="1"/>
              <a:t>Customer Date</a:t>
            </a:r>
            <a:r>
              <a:rPr lang="en" sz="2400"/>
              <a:t>: Date the customer made a profile (</a:t>
            </a:r>
            <a:r>
              <a:rPr lang="en" sz="2400" u="sng"/>
              <a:t>Converted to days joined before 2015)</a:t>
            </a:r>
            <a:endParaRPr sz="2400"/>
          </a:p>
          <a:p>
            <a:pPr marL="457200" lvl="0" indent="-381000" algn="l" rtl="0">
              <a:spcBef>
                <a:spcPts val="0"/>
              </a:spcBef>
              <a:spcAft>
                <a:spcPts val="0"/>
              </a:spcAft>
              <a:buSzPts val="2400"/>
              <a:buChar char="-"/>
            </a:pPr>
            <a:r>
              <a:rPr lang="en" sz="2400" b="1"/>
              <a:t>Education</a:t>
            </a:r>
            <a:r>
              <a:rPr lang="en" sz="2400"/>
              <a:t>: Basic, Second Cycle, Graduation, Master, PhD</a:t>
            </a:r>
            <a:endParaRPr sz="2400"/>
          </a:p>
          <a:p>
            <a:pPr marL="457200" lvl="0" indent="-381000" algn="l" rtl="0">
              <a:spcBef>
                <a:spcPts val="0"/>
              </a:spcBef>
              <a:spcAft>
                <a:spcPts val="0"/>
              </a:spcAft>
              <a:buSzPts val="2400"/>
              <a:buChar char="-"/>
            </a:pPr>
            <a:r>
              <a:rPr lang="en" sz="2400" b="1"/>
              <a:t>Marital Status</a:t>
            </a:r>
            <a:r>
              <a:rPr lang="en" sz="2400"/>
              <a:t>: Single, Together, Married, Divorced, Other</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Customer Information Variables (2)</a:t>
            </a:r>
            <a:endParaRPr/>
          </a:p>
          <a:p>
            <a:pPr marL="0" lvl="0" indent="0" algn="l" rtl="0">
              <a:spcBef>
                <a:spcPts val="0"/>
              </a:spcBef>
              <a:spcAft>
                <a:spcPts val="0"/>
              </a:spcAft>
              <a:buNone/>
            </a:pPr>
            <a:endParaRPr/>
          </a:p>
        </p:txBody>
      </p:sp>
      <p:sp>
        <p:nvSpPr>
          <p:cNvPr id="94" name="Google Shape;94;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SzPts val="2400"/>
              <a:buChar char="-"/>
            </a:pPr>
            <a:r>
              <a:rPr lang="en" sz="2400" b="1"/>
              <a:t>Income</a:t>
            </a:r>
            <a:r>
              <a:rPr lang="en" sz="2400"/>
              <a:t>: $1730 - $666,666</a:t>
            </a:r>
            <a:endParaRPr sz="2400"/>
          </a:p>
          <a:p>
            <a:pPr marL="457200" lvl="0" indent="-381000" algn="l" rtl="0">
              <a:spcBef>
                <a:spcPts val="0"/>
              </a:spcBef>
              <a:spcAft>
                <a:spcPts val="0"/>
              </a:spcAft>
              <a:buSzPts val="2400"/>
              <a:buChar char="-"/>
            </a:pPr>
            <a:r>
              <a:rPr lang="en" sz="2400" b="1"/>
              <a:t>Kidhome</a:t>
            </a:r>
            <a:r>
              <a:rPr lang="en" sz="2400"/>
              <a:t>: Number of children in the household (0, 1, 2)</a:t>
            </a:r>
            <a:endParaRPr sz="2400"/>
          </a:p>
          <a:p>
            <a:pPr marL="457200" lvl="0" indent="-381000" algn="l" rtl="0">
              <a:spcBef>
                <a:spcPts val="0"/>
              </a:spcBef>
              <a:spcAft>
                <a:spcPts val="0"/>
              </a:spcAft>
              <a:buSzPts val="2400"/>
              <a:buChar char="-"/>
            </a:pPr>
            <a:r>
              <a:rPr lang="en" sz="2400" b="1"/>
              <a:t>Teenhome:</a:t>
            </a:r>
            <a:r>
              <a:rPr lang="en" sz="2400"/>
              <a:t> Number of teens in the household (0, 1, 2)</a:t>
            </a:r>
            <a:endParaRPr sz="2400"/>
          </a:p>
          <a:p>
            <a:pPr marL="457200" lvl="0" indent="-381000" algn="l" rtl="0">
              <a:spcBef>
                <a:spcPts val="0"/>
              </a:spcBef>
              <a:spcAft>
                <a:spcPts val="0"/>
              </a:spcAft>
              <a:buSzPts val="2400"/>
              <a:buChar char="-"/>
            </a:pPr>
            <a:r>
              <a:rPr lang="en" sz="2400" b="1"/>
              <a:t>Complain</a:t>
            </a:r>
            <a:r>
              <a:rPr lang="en" sz="2400"/>
              <a:t>: 1 - customer complained within the last 2 years</a:t>
            </a:r>
            <a:endParaRPr sz="2400"/>
          </a:p>
          <a:p>
            <a:pPr marL="457200" lvl="0" indent="-381000" algn="l" rtl="0">
              <a:spcBef>
                <a:spcPts val="0"/>
              </a:spcBef>
              <a:spcAft>
                <a:spcPts val="0"/>
              </a:spcAft>
              <a:buSzPts val="2400"/>
              <a:buChar char="-"/>
            </a:pPr>
            <a:r>
              <a:rPr lang="en" sz="2400" b="1"/>
              <a:t>Recency:</a:t>
            </a:r>
            <a:r>
              <a:rPr lang="en" sz="2400"/>
              <a:t> number of days since last purchase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Amount Spent On:</a:t>
            </a:r>
            <a:endParaRPr/>
          </a:p>
        </p:txBody>
      </p:sp>
      <p:pic>
        <p:nvPicPr>
          <p:cNvPr id="100" name="Google Shape;100;p20"/>
          <p:cNvPicPr preferRelativeResize="0"/>
          <p:nvPr/>
        </p:nvPicPr>
        <p:blipFill>
          <a:blip r:embed="rId3">
            <a:alphaModFix/>
          </a:blip>
          <a:stretch>
            <a:fillRect/>
          </a:stretch>
        </p:blipFill>
        <p:spPr>
          <a:xfrm>
            <a:off x="751025" y="1017725"/>
            <a:ext cx="7641950"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Number of Purchases</a:t>
            </a:r>
            <a:endParaRPr/>
          </a:p>
        </p:txBody>
      </p:sp>
      <p:pic>
        <p:nvPicPr>
          <p:cNvPr id="106" name="Google Shape;106;p21"/>
          <p:cNvPicPr preferRelativeResize="0"/>
          <p:nvPr/>
        </p:nvPicPr>
        <p:blipFill>
          <a:blip r:embed="rId3">
            <a:alphaModFix/>
          </a:blip>
          <a:stretch>
            <a:fillRect/>
          </a:stretch>
        </p:blipFill>
        <p:spPr>
          <a:xfrm>
            <a:off x="751025" y="1187425"/>
            <a:ext cx="7641950" cy="3820975"/>
          </a:xfrm>
          <a:prstGeom prst="rect">
            <a:avLst/>
          </a:prstGeom>
          <a:noFill/>
          <a:ln>
            <a:noFill/>
          </a:ln>
        </p:spPr>
      </p:pic>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1372</Words>
  <Application>Microsoft Office PowerPoint</Application>
  <PresentationFormat>On-screen Show (16:9)</PresentationFormat>
  <Paragraphs>276</Paragraphs>
  <Slides>48</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Roboto</vt:lpstr>
      <vt:lpstr>Arial</vt:lpstr>
      <vt:lpstr>Proxima Nova Semibold</vt:lpstr>
      <vt:lpstr>Alfa Slab One</vt:lpstr>
      <vt:lpstr>Proxima Nova</vt:lpstr>
      <vt:lpstr>Gameday</vt:lpstr>
      <vt:lpstr>DANA 4840 Term Project</vt:lpstr>
      <vt:lpstr>Agenda</vt:lpstr>
      <vt:lpstr>Introduction</vt:lpstr>
      <vt:lpstr>Data Source</vt:lpstr>
      <vt:lpstr>Data Description - Overall</vt:lpstr>
      <vt:lpstr>Customer Information Variables (1)</vt:lpstr>
      <vt:lpstr>Customer Information Variables (2) </vt:lpstr>
      <vt:lpstr>Amount Spent On:</vt:lpstr>
      <vt:lpstr>Number of Purchases</vt:lpstr>
      <vt:lpstr>Possible Bias 1 - Unbalanced Dataset</vt:lpstr>
      <vt:lpstr>Possible Bias 2 - Measurement Bias</vt:lpstr>
      <vt:lpstr>Possible Bias 3 - Exclusion Bias </vt:lpstr>
      <vt:lpstr>Correlation Matrix</vt:lpstr>
      <vt:lpstr>Project Objectives</vt:lpstr>
      <vt:lpstr>LITERATURE REVIEW</vt:lpstr>
      <vt:lpstr>The Paper</vt:lpstr>
      <vt:lpstr>Summary</vt:lpstr>
      <vt:lpstr>ANALYSIS</vt:lpstr>
      <vt:lpstr>Clustering Variables</vt:lpstr>
      <vt:lpstr>Clustering Algorithm Selection</vt:lpstr>
      <vt:lpstr>Clustering Algorithm Selection</vt:lpstr>
      <vt:lpstr>Clustering Algorithm Selection</vt:lpstr>
      <vt:lpstr>Clustering Algorithm Selection</vt:lpstr>
      <vt:lpstr>Clustering Algorithm Selection</vt:lpstr>
      <vt:lpstr>Hierarchical Clustering</vt:lpstr>
      <vt:lpstr>Hierarchical Clustering</vt:lpstr>
      <vt:lpstr>Hierarchical Clustering</vt:lpstr>
      <vt:lpstr>Hierarchical Clustering</vt:lpstr>
      <vt:lpstr>Hierarchical Clustering</vt:lpstr>
      <vt:lpstr>CLARA</vt:lpstr>
      <vt:lpstr>PowerPoint Presentation</vt:lpstr>
      <vt:lpstr>PowerPoint Presentation</vt:lpstr>
      <vt:lpstr>PowerPoint Presentation</vt:lpstr>
      <vt:lpstr>DBSCAN</vt:lpstr>
      <vt:lpstr>Hierarchical K-means Clustering</vt:lpstr>
      <vt:lpstr>Hierarchical K-means Clustering</vt:lpstr>
      <vt:lpstr>Fuzzy Clustering</vt:lpstr>
      <vt:lpstr>Fuzzy Clustering</vt:lpstr>
      <vt:lpstr>Further Statistical Analysis</vt:lpstr>
      <vt:lpstr>Stepwise Logistic Regression</vt:lpstr>
      <vt:lpstr>Stepwise Logistic Regression</vt:lpstr>
      <vt:lpstr>Distribution of Clusters in Categorical Variables</vt:lpstr>
      <vt:lpstr>Distribution of Clusters in Categorical Variables</vt:lpstr>
      <vt:lpstr>CONCLUSION</vt:lpstr>
      <vt:lpstr>Conclusion</vt:lpstr>
      <vt:lpstr>Q&amp;A</vt:lpstr>
      <vt:lpstr>References</vt:lpstr>
      <vt:lpstr>Contributions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DANA 4840 Term Project</dc:title>
  <cp:lastModifiedBy>Andrew Liu</cp:lastModifiedBy>
  <cp:revision>1</cp:revision>
  <dcterms:modified xsi:type="dcterms:W3CDTF">2023-06-03T01:08:46Z</dcterms:modified>
</cp:coreProperties>
</file>